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70" r:id="rId3"/>
    <p:sldId id="273" r:id="rId4"/>
    <p:sldId id="271" r:id="rId5"/>
    <p:sldId id="272" r:id="rId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P A 03" initials="CA0" lastIdx="1" clrIdx="0">
    <p:extLst>
      <p:ext uri="{19B8F6BF-5375-455C-9EA6-DF929625EA0E}">
        <p15:presenceInfo xmlns:p15="http://schemas.microsoft.com/office/powerpoint/2012/main" userId="S-1-5-21-729034380-982155933-1468388889-11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AAAE"/>
    <a:srgbClr val="657C81"/>
    <a:srgbClr val="00AFB9"/>
    <a:srgbClr val="03858B"/>
    <a:srgbClr val="F2A672"/>
    <a:srgbClr val="FF6600"/>
    <a:srgbClr val="B84A00"/>
    <a:srgbClr val="FF822D"/>
    <a:srgbClr val="FF6801"/>
    <a:srgbClr val="0075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91" autoAdjust="0"/>
  </p:normalViewPr>
  <p:slideViewPr>
    <p:cSldViewPr snapToGrid="0">
      <p:cViewPr>
        <p:scale>
          <a:sx n="40" d="100"/>
          <a:sy n="40" d="100"/>
        </p:scale>
        <p:origin x="239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5573B-76BF-440A-B73F-0F93E57B57CA}" type="datetimeFigureOut">
              <a:rPr lang="pt-BR" smtClean="0"/>
              <a:t>02/02/2024</a:t>
            </a:fld>
            <a:endParaRPr lang="pt-BR"/>
          </a:p>
        </p:txBody>
      </p:sp>
      <p:sp>
        <p:nvSpPr>
          <p:cNvPr id="4" name="Espaço Reservado para Imagem de Slide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401AD-691B-4368-8130-228CCB02A7BD}" type="slidenum">
              <a:rPr lang="pt-BR" smtClean="0"/>
              <a:t>‹nº›</a:t>
            </a:fld>
            <a:endParaRPr lang="pt-BR"/>
          </a:p>
        </p:txBody>
      </p:sp>
    </p:spTree>
    <p:extLst>
      <p:ext uri="{BB962C8B-B14F-4D97-AF65-F5344CB8AC3E}">
        <p14:creationId xmlns:p14="http://schemas.microsoft.com/office/powerpoint/2010/main" val="1620823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pt-BR"/>
              <a:t>Clique para editar o título Mestre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87A17A64-B7AD-4C04-BB99-D071FF77315B}" type="datetime1">
              <a:rPr lang="pt-BR" smtClean="0"/>
              <a:t>02/02/2024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162757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D7C4CD5-9F76-47AA-845D-322FA541ADFD}" type="datetime1">
              <a:rPr lang="pt-BR" smtClean="0"/>
              <a:t>02/02/2024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2946246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pt-BR"/>
              <a:t>Clique para editar o título Mestre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D0EB7E5-82E9-45F9-A18C-55C648A45320}" type="datetime1">
              <a:rPr lang="pt-BR" smtClean="0"/>
              <a:t>02/02/2024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408071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608C9203-9D8A-4793-BBB6-7AE63D12B1A0}" type="datetime1">
              <a:rPr lang="pt-BR" smtClean="0"/>
              <a:t>02/02/2024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1669322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pt-BR"/>
              <a:t>Editar estilos de texto Mestre</a:t>
            </a:r>
          </a:p>
        </p:txBody>
      </p:sp>
      <p:sp>
        <p:nvSpPr>
          <p:cNvPr id="4" name="Content Placeholder 3"/>
          <p:cNvSpPr>
            <a:spLocks noGrp="1"/>
          </p:cNvSpPr>
          <p:nvPr>
            <p:ph sz="half" idx="2"/>
          </p:nvPr>
        </p:nvSpPr>
        <p:spPr>
          <a:xfrm>
            <a:off x="520713" y="3905482"/>
            <a:ext cx="3198096" cy="57443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pt-BR"/>
              <a:t>Editar estilos de texto Mestre</a:t>
            </a:r>
          </a:p>
        </p:txBody>
      </p:sp>
      <p:sp>
        <p:nvSpPr>
          <p:cNvPr id="6" name="Content Placeholder 5"/>
          <p:cNvSpPr>
            <a:spLocks noGrp="1"/>
          </p:cNvSpPr>
          <p:nvPr>
            <p:ph sz="quarter" idx="4"/>
          </p:nvPr>
        </p:nvSpPr>
        <p:spPr>
          <a:xfrm>
            <a:off x="3827086" y="3905482"/>
            <a:ext cx="3213847" cy="57443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69E5791A-FCA2-4115-A827-90D01DE6FAB1}" type="datetime1">
              <a:rPr lang="pt-BR" smtClean="0"/>
              <a:t>02/02/2024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240213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A5CF69E4-EE49-4D79-B6C1-4B8FEF79EB86}" type="datetime1">
              <a:rPr lang="pt-BR" smtClean="0"/>
              <a:t>02/02/2024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2047856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8A5B3F-0FF7-44EE-BA01-F42F126E083B}" type="datetime1">
              <a:rPr lang="pt-BR" smtClean="0"/>
              <a:t>02/02/2024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2044544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pt-BR"/>
              <a:t>Clique para editar o título Mestre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pt-BR"/>
              <a:t>Editar estilos de texto Mestre</a:t>
            </a:r>
          </a:p>
        </p:txBody>
      </p:sp>
      <p:sp>
        <p:nvSpPr>
          <p:cNvPr id="5" name="Date Placeholder 4"/>
          <p:cNvSpPr>
            <a:spLocks noGrp="1"/>
          </p:cNvSpPr>
          <p:nvPr>
            <p:ph type="dt" sz="half" idx="10"/>
          </p:nvPr>
        </p:nvSpPr>
        <p:spPr/>
        <p:txBody>
          <a:bodyPr/>
          <a:lstStyle/>
          <a:p>
            <a:fld id="{0C2DB930-8628-46A7-9104-7A0460AA7338}" type="datetime1">
              <a:rPr lang="pt-BR" smtClean="0"/>
              <a:t>02/02/2024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171952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pt-BR"/>
              <a:t>Clique no ícone para adicionar uma imagem</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pt-BR"/>
              <a:t>Editar estilos de texto Mestre</a:t>
            </a:r>
          </a:p>
        </p:txBody>
      </p:sp>
      <p:sp>
        <p:nvSpPr>
          <p:cNvPr id="5" name="Date Placeholder 4"/>
          <p:cNvSpPr>
            <a:spLocks noGrp="1"/>
          </p:cNvSpPr>
          <p:nvPr>
            <p:ph type="dt" sz="half" idx="10"/>
          </p:nvPr>
        </p:nvSpPr>
        <p:spPr/>
        <p:txBody>
          <a:bodyPr/>
          <a:lstStyle/>
          <a:p>
            <a:fld id="{4CC4E5A9-BE2D-4261-81C9-132200CCDE3A}" type="datetime1">
              <a:rPr lang="pt-BR" smtClean="0"/>
              <a:t>02/02/2024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456728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50AB75D-1580-44FE-8807-F5F8F4D5F874}" type="datetime1">
              <a:rPr lang="pt-BR" smtClean="0"/>
              <a:t>02/02/2024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1355493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7333414-F9DE-424C-9756-595EC65F20D6}" type="datetime1">
              <a:rPr lang="pt-BR" smtClean="0"/>
              <a:t>02/02/2024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6D4EFE1-96C5-48D2-9EE3-768E9AF15393}" type="slidenum">
              <a:rPr lang="pt-BR" smtClean="0"/>
              <a:t>‹nº›</a:t>
            </a:fld>
            <a:endParaRPr lang="pt-BR"/>
          </a:p>
        </p:txBody>
      </p:sp>
    </p:spTree>
    <p:extLst>
      <p:ext uri="{BB962C8B-B14F-4D97-AF65-F5344CB8AC3E}">
        <p14:creationId xmlns:p14="http://schemas.microsoft.com/office/powerpoint/2010/main" val="21067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D0C1E79A-0EA6-4A2E-8BF7-4F0C6EEABB85}" type="datetime1">
              <a:rPr lang="pt-BR" smtClean="0"/>
              <a:t>02/02/2024</a:t>
            </a:fld>
            <a:endParaRPr lang="pt-B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26D4EFE1-96C5-48D2-9EE3-768E9AF15393}" type="slidenum">
              <a:rPr lang="pt-BR" smtClean="0"/>
              <a:t>‹nº›</a:t>
            </a:fld>
            <a:endParaRPr lang="pt-BR"/>
          </a:p>
        </p:txBody>
      </p:sp>
    </p:spTree>
    <p:extLst>
      <p:ext uri="{BB962C8B-B14F-4D97-AF65-F5344CB8AC3E}">
        <p14:creationId xmlns:p14="http://schemas.microsoft.com/office/powerpoint/2010/main" val="8011264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Pessoas fantasiadas posando para foto&#10;&#10;Descrição gerada automaticamente">
            <a:extLst>
              <a:ext uri="{FF2B5EF4-FFF2-40B4-BE49-F238E27FC236}">
                <a16:creationId xmlns:a16="http://schemas.microsoft.com/office/drawing/2014/main" id="{F8D446F0-EDE0-6A71-A3B2-DE9142A01F8C}"/>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20563" y="3257654"/>
            <a:ext cx="4183731" cy="3137799"/>
          </a:xfrm>
          <a:prstGeom prst="rect">
            <a:avLst/>
          </a:prstGeom>
          <a:ln>
            <a:noFill/>
          </a:ln>
          <a:effectLst>
            <a:softEdge rad="112500"/>
          </a:effectLst>
        </p:spPr>
      </p:pic>
      <p:pic>
        <p:nvPicPr>
          <p:cNvPr id="3" name="Picture 6">
            <a:extLst>
              <a:ext uri="{FF2B5EF4-FFF2-40B4-BE49-F238E27FC236}">
                <a16:creationId xmlns:a16="http://schemas.microsoft.com/office/drawing/2014/main" id="{FA2A41F2-94EB-DAD6-918B-AC875098B00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2989641" y="3154379"/>
            <a:ext cx="4570034" cy="34328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7FE605CA-3EBB-4BF0-97CA-30B9962B64E3}"/>
              </a:ext>
            </a:extLst>
          </p:cNvPr>
          <p:cNvSpPr/>
          <p:nvPr/>
        </p:nvSpPr>
        <p:spPr>
          <a:xfrm>
            <a:off x="0" y="0"/>
            <a:ext cx="7559675" cy="3156857"/>
          </a:xfrm>
          <a:prstGeom prst="rect">
            <a:avLst/>
          </a:prstGeom>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5400000" scaled="1"/>
            <a:tileRect/>
          </a:gradFill>
          <a:ln>
            <a:solidFill>
              <a:srgbClr val="657C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dirty="0">
                <a:latin typeface="Tw Cen MT" panose="020B0602020104020603" pitchFamily="34" charset="0"/>
                <a:ea typeface="Cambria" panose="02040503050406030204" pitchFamily="18" charset="0"/>
              </a:rPr>
              <a:t>Imersão Prática: Simulador de Pesquisa Clínica em um Centro Real</a:t>
            </a:r>
          </a:p>
        </p:txBody>
      </p:sp>
      <p:cxnSp>
        <p:nvCxnSpPr>
          <p:cNvPr id="8" name="Conector reto 7">
            <a:extLst>
              <a:ext uri="{FF2B5EF4-FFF2-40B4-BE49-F238E27FC236}">
                <a16:creationId xmlns:a16="http://schemas.microsoft.com/office/drawing/2014/main" id="{10078102-B210-4C73-8393-36250BF70C3A}"/>
              </a:ext>
            </a:extLst>
          </p:cNvPr>
          <p:cNvCxnSpPr>
            <a:cxnSpLocks/>
            <a:endCxn id="6" idx="3"/>
          </p:cNvCxnSpPr>
          <p:nvPr/>
        </p:nvCxnSpPr>
        <p:spPr>
          <a:xfrm>
            <a:off x="0" y="3156857"/>
            <a:ext cx="5178241"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A31B1DA9-E9F2-4DA8-9EE3-6D2F1DFE3751}"/>
              </a:ext>
            </a:extLst>
          </p:cNvPr>
          <p:cNvCxnSpPr>
            <a:cxnSpLocks/>
          </p:cNvCxnSpPr>
          <p:nvPr/>
        </p:nvCxnSpPr>
        <p:spPr>
          <a:xfrm>
            <a:off x="2381431" y="3156857"/>
            <a:ext cx="5178241"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sp>
        <p:nvSpPr>
          <p:cNvPr id="6" name="Retângulo 5">
            <a:extLst>
              <a:ext uri="{FF2B5EF4-FFF2-40B4-BE49-F238E27FC236}">
                <a16:creationId xmlns:a16="http://schemas.microsoft.com/office/drawing/2014/main" id="{FB042E2A-8097-4546-924D-185A0A09F448}"/>
              </a:ext>
            </a:extLst>
          </p:cNvPr>
          <p:cNvSpPr/>
          <p:nvPr/>
        </p:nvSpPr>
        <p:spPr>
          <a:xfrm>
            <a:off x="2381431" y="2666320"/>
            <a:ext cx="2796810" cy="981074"/>
          </a:xfrm>
          <a:prstGeom prst="rect">
            <a:avLst/>
          </a:prstGeom>
          <a:solidFill>
            <a:srgbClr val="97AAAE"/>
          </a:solidFill>
          <a:ln w="38100">
            <a:solidFill>
              <a:srgbClr val="657C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latin typeface="Tw Cen MT" panose="020B0602020104020603" pitchFamily="34" charset="0"/>
                <a:ea typeface="Cambria" panose="02040503050406030204" pitchFamily="18" charset="0"/>
              </a:rPr>
              <a:t>Cronograma de aulas</a:t>
            </a:r>
          </a:p>
        </p:txBody>
      </p:sp>
      <p:pic>
        <p:nvPicPr>
          <p:cNvPr id="4" name="Imagem 3">
            <a:extLst>
              <a:ext uri="{FF2B5EF4-FFF2-40B4-BE49-F238E27FC236}">
                <a16:creationId xmlns:a16="http://schemas.microsoft.com/office/drawing/2014/main" id="{120D6192-946E-90E0-D3C0-F3075D5937FA}"/>
              </a:ext>
            </a:extLst>
          </p:cNvPr>
          <p:cNvPicPr>
            <a:picLocks noChangeAspect="1"/>
          </p:cNvPicPr>
          <p:nvPr/>
        </p:nvPicPr>
        <p:blipFill rotWithShape="1">
          <a:blip r:embed="rId5">
            <a:lum bright="70000" contrast="-70000"/>
          </a:blip>
          <a:srcRect t="12918"/>
          <a:stretch/>
        </p:blipFill>
        <p:spPr>
          <a:xfrm>
            <a:off x="1110444" y="6288951"/>
            <a:ext cx="5508121" cy="2806247"/>
          </a:xfrm>
          <a:prstGeom prst="rect">
            <a:avLst/>
          </a:prstGeom>
          <a:ln>
            <a:noFill/>
          </a:ln>
          <a:effectLst>
            <a:softEdge rad="112500"/>
          </a:effectLst>
        </p:spPr>
      </p:pic>
      <p:pic>
        <p:nvPicPr>
          <p:cNvPr id="7" name="Imagem 6">
            <a:extLst>
              <a:ext uri="{FF2B5EF4-FFF2-40B4-BE49-F238E27FC236}">
                <a16:creationId xmlns:a16="http://schemas.microsoft.com/office/drawing/2014/main" id="{5F0029CE-8A07-D343-6D8A-4F0B8C87742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27633" y1="32953" x2="27633" y2="32953"/>
                        <a14:foregroundMark x1="28967" y1="53706" x2="28967" y2="53706"/>
                        <a14:foregroundMark x1="41100" y1="47891" x2="41100" y2="47891"/>
                        <a14:foregroundMark x1="51933" y1="44698" x2="51933" y2="44698"/>
                        <a14:foregroundMark x1="53000" y1="51938" x2="53000" y2="51938"/>
                        <a14:foregroundMark x1="53533" y1="56442" x2="53533" y2="56442"/>
                        <a14:foregroundMark x1="64067" y1="47891" x2="64067" y2="47891"/>
                        <a14:foregroundMark x1="68033" y1="50570" x2="68033" y2="50570"/>
                        <a14:foregroundMark x1="70933" y1="49658" x2="70933" y2="49658"/>
                        <a14:foregroundMark x1="27900" y1="54162" x2="27900" y2="54162"/>
                        <a14:foregroundMark x1="27367" y1="52395" x2="27367" y2="52395"/>
                      </a14:backgroundRemoval>
                    </a14:imgEffect>
                    <a14:imgEffect>
                      <a14:sharpenSoften amount="50000"/>
                    </a14:imgEffect>
                  </a14:imgLayer>
                </a14:imgProps>
              </a:ext>
              <a:ext uri="{28A0092B-C50C-407E-A947-70E740481C1C}">
                <a14:useLocalDpi xmlns:a14="http://schemas.microsoft.com/office/drawing/2010/main" val="0"/>
              </a:ext>
            </a:extLst>
          </a:blip>
          <a:srcRect l="12359" t="12730" r="9926" b="17932"/>
          <a:stretch/>
        </p:blipFill>
        <p:spPr>
          <a:xfrm>
            <a:off x="334244" y="3748190"/>
            <a:ext cx="6839128" cy="3567590"/>
          </a:xfrm>
          <a:prstGeom prst="rect">
            <a:avLst/>
          </a:prstGeom>
        </p:spPr>
      </p:pic>
      <p:cxnSp>
        <p:nvCxnSpPr>
          <p:cNvPr id="11" name="Conector reto 10">
            <a:extLst>
              <a:ext uri="{FF2B5EF4-FFF2-40B4-BE49-F238E27FC236}">
                <a16:creationId xmlns:a16="http://schemas.microsoft.com/office/drawing/2014/main" id="{3746A878-3D0F-ADA2-2CF5-E236DEF4E438}"/>
              </a:ext>
            </a:extLst>
          </p:cNvPr>
          <p:cNvCxnSpPr>
            <a:cxnSpLocks/>
          </p:cNvCxnSpPr>
          <p:nvPr/>
        </p:nvCxnSpPr>
        <p:spPr>
          <a:xfrm>
            <a:off x="0" y="9445960"/>
            <a:ext cx="7559675"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pic>
        <p:nvPicPr>
          <p:cNvPr id="12" name="Imagem 11">
            <a:extLst>
              <a:ext uri="{FF2B5EF4-FFF2-40B4-BE49-F238E27FC236}">
                <a16:creationId xmlns:a16="http://schemas.microsoft.com/office/drawing/2014/main" id="{C39722E3-6339-8CAC-2C32-DBE0085FB35C}"/>
              </a:ext>
            </a:extLst>
          </p:cNvPr>
          <p:cNvPicPr>
            <a:picLocks noChangeAspect="1"/>
          </p:cNvPicPr>
          <p:nvPr/>
        </p:nvPicPr>
        <p:blipFill>
          <a:blip r:embed="rId8"/>
          <a:stretch>
            <a:fillRect/>
          </a:stretch>
        </p:blipFill>
        <p:spPr>
          <a:xfrm>
            <a:off x="46646" y="9856541"/>
            <a:ext cx="1294161" cy="665782"/>
          </a:xfrm>
          <a:prstGeom prst="rect">
            <a:avLst/>
          </a:prstGeom>
        </p:spPr>
      </p:pic>
      <p:sp>
        <p:nvSpPr>
          <p:cNvPr id="13" name="CaixaDeTexto 12">
            <a:extLst>
              <a:ext uri="{FF2B5EF4-FFF2-40B4-BE49-F238E27FC236}">
                <a16:creationId xmlns:a16="http://schemas.microsoft.com/office/drawing/2014/main" id="{8D767096-0FE0-3599-76AD-9114845DAD92}"/>
              </a:ext>
            </a:extLst>
          </p:cNvPr>
          <p:cNvSpPr txBox="1"/>
          <p:nvPr/>
        </p:nvSpPr>
        <p:spPr>
          <a:xfrm>
            <a:off x="0" y="9508796"/>
            <a:ext cx="1286571" cy="369332"/>
          </a:xfrm>
          <a:prstGeom prst="rect">
            <a:avLst/>
          </a:prstGeom>
          <a:noFill/>
        </p:spPr>
        <p:txBody>
          <a:bodyPr wrap="none" rtlCol="0">
            <a:spAutoFit/>
          </a:bodyPr>
          <a:lstStyle/>
          <a:p>
            <a:r>
              <a:rPr lang="pt-BR" dirty="0">
                <a:latin typeface="Cambria" panose="02040503050406030204" pitchFamily="18" charset="0"/>
                <a:ea typeface="Cambria" panose="02040503050406030204" pitchFamily="18" charset="0"/>
              </a:rPr>
              <a:t>Realização:</a:t>
            </a:r>
          </a:p>
        </p:txBody>
      </p:sp>
      <p:sp>
        <p:nvSpPr>
          <p:cNvPr id="14" name="CaixaDeTexto 13">
            <a:extLst>
              <a:ext uri="{FF2B5EF4-FFF2-40B4-BE49-F238E27FC236}">
                <a16:creationId xmlns:a16="http://schemas.microsoft.com/office/drawing/2014/main" id="{3E8CD9E5-6AA6-C0E6-971C-DED01821ADE0}"/>
              </a:ext>
            </a:extLst>
          </p:cNvPr>
          <p:cNvSpPr txBox="1"/>
          <p:nvPr/>
        </p:nvSpPr>
        <p:spPr>
          <a:xfrm>
            <a:off x="4970551" y="9508796"/>
            <a:ext cx="1257204" cy="369332"/>
          </a:xfrm>
          <a:prstGeom prst="rect">
            <a:avLst/>
          </a:prstGeom>
          <a:noFill/>
        </p:spPr>
        <p:txBody>
          <a:bodyPr wrap="none" rtlCol="0">
            <a:spAutoFit/>
          </a:bodyPr>
          <a:lstStyle/>
          <a:p>
            <a:r>
              <a:rPr lang="pt-BR" dirty="0">
                <a:latin typeface="Cambria" panose="02040503050406030204" pitchFamily="18" charset="0"/>
                <a:ea typeface="Cambria" panose="02040503050406030204" pitchFamily="18" charset="0"/>
              </a:rPr>
              <a:t>Patrocínio:</a:t>
            </a:r>
          </a:p>
        </p:txBody>
      </p:sp>
      <p:pic>
        <p:nvPicPr>
          <p:cNvPr id="17" name="Imagem 16">
            <a:extLst>
              <a:ext uri="{FF2B5EF4-FFF2-40B4-BE49-F238E27FC236}">
                <a16:creationId xmlns:a16="http://schemas.microsoft.com/office/drawing/2014/main" id="{41BE0553-4A15-025C-60E8-D204202E5263}"/>
              </a:ext>
            </a:extLst>
          </p:cNvPr>
          <p:cNvPicPr>
            <a:picLocks noChangeAspect="1"/>
          </p:cNvPicPr>
          <p:nvPr/>
        </p:nvPicPr>
        <p:blipFill rotWithShape="1">
          <a:blip r:embed="rId9">
            <a:extLst>
              <a:ext uri="{28A0092B-C50C-407E-A947-70E740481C1C}">
                <a14:useLocalDpi xmlns:a14="http://schemas.microsoft.com/office/drawing/2010/main" val="0"/>
              </a:ext>
            </a:extLst>
          </a:blip>
          <a:srcRect l="18001" t="12490" r="18001" b="12361"/>
          <a:stretch/>
        </p:blipFill>
        <p:spPr>
          <a:xfrm>
            <a:off x="6618565" y="9827671"/>
            <a:ext cx="613172" cy="720000"/>
          </a:xfrm>
          <a:prstGeom prst="rect">
            <a:avLst/>
          </a:prstGeom>
        </p:spPr>
      </p:pic>
      <p:pic>
        <p:nvPicPr>
          <p:cNvPr id="9" name="Imagem 8">
            <a:extLst>
              <a:ext uri="{FF2B5EF4-FFF2-40B4-BE49-F238E27FC236}">
                <a16:creationId xmlns:a16="http://schemas.microsoft.com/office/drawing/2014/main" id="{38CB2EFD-9855-7B39-34AF-FF411256EDCE}"/>
              </a:ext>
            </a:extLst>
          </p:cNvPr>
          <p:cNvPicPr>
            <a:picLocks noChangeAspect="1"/>
          </p:cNvPicPr>
          <p:nvPr/>
        </p:nvPicPr>
        <p:blipFill>
          <a:blip r:embed="rId10"/>
          <a:stretch>
            <a:fillRect/>
          </a:stretch>
        </p:blipFill>
        <p:spPr>
          <a:xfrm>
            <a:off x="0" y="7590472"/>
            <a:ext cx="7559675" cy="1689392"/>
          </a:xfrm>
          <a:prstGeom prst="rect">
            <a:avLst/>
          </a:prstGeom>
        </p:spPr>
      </p:pic>
    </p:spTree>
    <p:extLst>
      <p:ext uri="{BB962C8B-B14F-4D97-AF65-F5344CB8AC3E}">
        <p14:creationId xmlns:p14="http://schemas.microsoft.com/office/powerpoint/2010/main" val="344237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7FE605CA-3EBB-4BF0-97CA-30B9962B64E3}"/>
              </a:ext>
            </a:extLst>
          </p:cNvPr>
          <p:cNvSpPr/>
          <p:nvPr/>
        </p:nvSpPr>
        <p:spPr>
          <a:xfrm>
            <a:off x="0" y="0"/>
            <a:ext cx="7559675" cy="962517"/>
          </a:xfrm>
          <a:prstGeom prst="rect">
            <a:avLst/>
          </a:prstGeom>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5400000" scaled="1"/>
            <a:tileRect/>
          </a:gradFill>
          <a:ln>
            <a:solidFill>
              <a:srgbClr val="657C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dirty="0">
                <a:latin typeface="Tw Cen MT" panose="020B0602020104020603" pitchFamily="34" charset="0"/>
                <a:ea typeface="Cambria" panose="02040503050406030204" pitchFamily="18" charset="0"/>
              </a:rPr>
              <a:t>Resumo</a:t>
            </a:r>
          </a:p>
        </p:txBody>
      </p:sp>
      <p:cxnSp>
        <p:nvCxnSpPr>
          <p:cNvPr id="10" name="Conector reto 9">
            <a:extLst>
              <a:ext uri="{FF2B5EF4-FFF2-40B4-BE49-F238E27FC236}">
                <a16:creationId xmlns:a16="http://schemas.microsoft.com/office/drawing/2014/main" id="{A31B1DA9-E9F2-4DA8-9EE3-6D2F1DFE3751}"/>
              </a:ext>
            </a:extLst>
          </p:cNvPr>
          <p:cNvCxnSpPr>
            <a:cxnSpLocks/>
          </p:cNvCxnSpPr>
          <p:nvPr/>
        </p:nvCxnSpPr>
        <p:spPr>
          <a:xfrm>
            <a:off x="769199" y="962517"/>
            <a:ext cx="0" cy="8658074"/>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3051C903-0F3A-46BE-B14B-31B4AD0CB25E}"/>
              </a:ext>
            </a:extLst>
          </p:cNvPr>
          <p:cNvCxnSpPr>
            <a:cxnSpLocks/>
          </p:cNvCxnSpPr>
          <p:nvPr/>
        </p:nvCxnSpPr>
        <p:spPr>
          <a:xfrm flipH="1">
            <a:off x="271894" y="10158001"/>
            <a:ext cx="7091432" cy="0"/>
          </a:xfrm>
          <a:prstGeom prst="line">
            <a:avLst/>
          </a:prstGeom>
          <a:ln w="28575">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1577EE3E-833B-464E-9CA1-9840AF85E8C2}"/>
              </a:ext>
            </a:extLst>
          </p:cNvPr>
          <p:cNvCxnSpPr>
            <a:cxnSpLocks/>
          </p:cNvCxnSpPr>
          <p:nvPr/>
        </p:nvCxnSpPr>
        <p:spPr>
          <a:xfrm flipH="1">
            <a:off x="1" y="962517"/>
            <a:ext cx="7559674"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sp>
        <p:nvSpPr>
          <p:cNvPr id="19" name="Espaço Reservado para Número de Slide 18">
            <a:extLst>
              <a:ext uri="{FF2B5EF4-FFF2-40B4-BE49-F238E27FC236}">
                <a16:creationId xmlns:a16="http://schemas.microsoft.com/office/drawing/2014/main" id="{EF60BD30-8F7F-4A3D-98ED-9D4E3D63551B}"/>
              </a:ext>
            </a:extLst>
          </p:cNvPr>
          <p:cNvSpPr>
            <a:spLocks noGrp="1"/>
          </p:cNvSpPr>
          <p:nvPr>
            <p:ph type="sldNum" sz="quarter" idx="12"/>
          </p:nvPr>
        </p:nvSpPr>
        <p:spPr>
          <a:xfrm>
            <a:off x="5363083" y="10122573"/>
            <a:ext cx="1700927" cy="569240"/>
          </a:xfrm>
        </p:spPr>
        <p:txBody>
          <a:bodyPr/>
          <a:lstStyle/>
          <a:p>
            <a:fld id="{26D4EFE1-96C5-48D2-9EE3-768E9AF15393}" type="slidenum">
              <a:rPr lang="pt-BR" smtClean="0"/>
              <a:t>2</a:t>
            </a:fld>
            <a:endParaRPr lang="pt-BR"/>
          </a:p>
        </p:txBody>
      </p:sp>
      <p:pic>
        <p:nvPicPr>
          <p:cNvPr id="3" name="Imagem 2">
            <a:extLst>
              <a:ext uri="{FF2B5EF4-FFF2-40B4-BE49-F238E27FC236}">
                <a16:creationId xmlns:a16="http://schemas.microsoft.com/office/drawing/2014/main" id="{8801C57A-A164-7B2E-6B3B-F80F6586B9C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27633" y1="32953" x2="27633" y2="32953"/>
                        <a14:foregroundMark x1="28967" y1="53706" x2="28967" y2="53706"/>
                        <a14:foregroundMark x1="41100" y1="47891" x2="41100" y2="47891"/>
                        <a14:foregroundMark x1="51933" y1="44698" x2="51933" y2="44698"/>
                        <a14:foregroundMark x1="53000" y1="51938" x2="53000" y2="51938"/>
                        <a14:foregroundMark x1="53533" y1="56442" x2="53533" y2="56442"/>
                        <a14:foregroundMark x1="64067" y1="47891" x2="64067" y2="47891"/>
                        <a14:foregroundMark x1="68033" y1="50570" x2="68033" y2="50570"/>
                        <a14:foregroundMark x1="70933" y1="49658" x2="70933" y2="49658"/>
                        <a14:foregroundMark x1="27900" y1="54162" x2="27900" y2="54162"/>
                        <a14:foregroundMark x1="27367" y1="52395" x2="27367" y2="52395"/>
                      </a14:backgroundRemoval>
                    </a14:imgEffect>
                    <a14:imgEffect>
                      <a14:sharpenSoften amount="50000"/>
                    </a14:imgEffect>
                  </a14:imgLayer>
                </a14:imgProps>
              </a:ext>
              <a:ext uri="{28A0092B-C50C-407E-A947-70E740481C1C}">
                <a14:useLocalDpi xmlns:a14="http://schemas.microsoft.com/office/drawing/2010/main" val="0"/>
              </a:ext>
            </a:extLst>
          </a:blip>
          <a:srcRect l="12359" t="12730" r="9926" b="17932"/>
          <a:stretch/>
        </p:blipFill>
        <p:spPr>
          <a:xfrm>
            <a:off x="3141332" y="10098184"/>
            <a:ext cx="1277010" cy="666144"/>
          </a:xfrm>
          <a:prstGeom prst="rect">
            <a:avLst/>
          </a:prstGeom>
        </p:spPr>
      </p:pic>
      <p:graphicFrame>
        <p:nvGraphicFramePr>
          <p:cNvPr id="4" name="Tabela 3">
            <a:extLst>
              <a:ext uri="{FF2B5EF4-FFF2-40B4-BE49-F238E27FC236}">
                <a16:creationId xmlns:a16="http://schemas.microsoft.com/office/drawing/2014/main" id="{3FF50F5D-2F4D-5BD9-4D61-B9FDDB5DEE02}"/>
              </a:ext>
            </a:extLst>
          </p:cNvPr>
          <p:cNvGraphicFramePr>
            <a:graphicFrameLocks noGrp="1"/>
          </p:cNvGraphicFramePr>
          <p:nvPr>
            <p:extLst>
              <p:ext uri="{D42A27DB-BD31-4B8C-83A1-F6EECF244321}">
                <p14:modId xmlns:p14="http://schemas.microsoft.com/office/powerpoint/2010/main" val="303767106"/>
              </p:ext>
            </p:extLst>
          </p:nvPr>
        </p:nvGraphicFramePr>
        <p:xfrm>
          <a:off x="66401" y="1164921"/>
          <a:ext cx="636397" cy="8455665"/>
        </p:xfrm>
        <a:graphic>
          <a:graphicData uri="http://schemas.openxmlformats.org/drawingml/2006/table">
            <a:tbl>
              <a:tblPr firstRow="1" bandRow="1">
                <a:tableStyleId>{5C22544A-7EE6-4342-B048-85BDC9FD1C3A}</a:tableStyleId>
              </a:tblPr>
              <a:tblGrid>
                <a:gridCol w="636397">
                  <a:extLst>
                    <a:ext uri="{9D8B030D-6E8A-4147-A177-3AD203B41FA5}">
                      <a16:colId xmlns:a16="http://schemas.microsoft.com/office/drawing/2014/main" val="2446124463"/>
                    </a:ext>
                  </a:extLst>
                </a:gridCol>
              </a:tblGrid>
              <a:tr h="8455665">
                <a:tc>
                  <a:txBody>
                    <a:bodyPr/>
                    <a:lstStyle/>
                    <a:p>
                      <a:pPr algn="ctr"/>
                      <a:r>
                        <a:rPr lang="pt-BR" sz="2800" dirty="0">
                          <a:latin typeface="Cambria" panose="02040503050406030204" pitchFamily="18" charset="0"/>
                          <a:ea typeface="Cambria" panose="02040503050406030204" pitchFamily="18" charset="0"/>
                        </a:rPr>
                        <a:t>Imersão Prática - Simulador</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sp>
        <p:nvSpPr>
          <p:cNvPr id="12" name="CaixaDeTexto 11">
            <a:extLst>
              <a:ext uri="{FF2B5EF4-FFF2-40B4-BE49-F238E27FC236}">
                <a16:creationId xmlns:a16="http://schemas.microsoft.com/office/drawing/2014/main" id="{738B5DF8-FEA1-9A3A-87BE-3E46962AC383}"/>
              </a:ext>
            </a:extLst>
          </p:cNvPr>
          <p:cNvSpPr txBox="1"/>
          <p:nvPr/>
        </p:nvSpPr>
        <p:spPr>
          <a:xfrm>
            <a:off x="969730" y="1548054"/>
            <a:ext cx="6393596" cy="5262979"/>
          </a:xfrm>
          <a:prstGeom prst="rect">
            <a:avLst/>
          </a:prstGeom>
          <a:noFill/>
        </p:spPr>
        <p:txBody>
          <a:bodyPr wrap="square" rtlCol="0">
            <a:spAutoFit/>
          </a:bodyPr>
          <a:lstStyle/>
          <a:p>
            <a:pPr algn="just"/>
            <a:r>
              <a:rPr lang="pt-BR" sz="2800" dirty="0">
                <a:latin typeface="Tw Cen MT" panose="020B0602020104020603" pitchFamily="34" charset="0"/>
                <a:ea typeface="Cambria" panose="02040503050406030204" pitchFamily="18" charset="0"/>
              </a:rPr>
              <a:t>O Curso de Imersão Prática: Simulador de Pesquisa Clínica em um Centro Real</a:t>
            </a:r>
          </a:p>
          <a:p>
            <a:pPr algn="just"/>
            <a:r>
              <a:rPr lang="pt-BR" sz="2800" dirty="0">
                <a:latin typeface="Tw Cen MT" panose="020B0602020104020603" pitchFamily="34" charset="0"/>
                <a:ea typeface="Cambria" panose="02040503050406030204" pitchFamily="18" charset="0"/>
              </a:rPr>
              <a:t> é uma atividade presencial, que acontece dentro do Centro Paulista de Investigação Clínica. Ele tem como objetivo criar um simulador de pesquisa, onde os alunos serão responsáveis pelas mais diversas áreas, devendo trabalhar em cima de um protocolo simulado. </a:t>
            </a:r>
          </a:p>
          <a:p>
            <a:pPr algn="just"/>
            <a:r>
              <a:rPr lang="pt-BR" sz="2800" dirty="0">
                <a:latin typeface="Tw Cen MT" panose="020B0602020104020603" pitchFamily="34" charset="0"/>
                <a:ea typeface="Cambria" panose="02040503050406030204" pitchFamily="18" charset="0"/>
              </a:rPr>
              <a:t>Os alunos terão a oportunidade de tomar decisões e acompanhar as consequências práticas na rotina da pesquisa. </a:t>
            </a:r>
          </a:p>
        </p:txBody>
      </p:sp>
    </p:spTree>
    <p:extLst>
      <p:ext uri="{BB962C8B-B14F-4D97-AF65-F5344CB8AC3E}">
        <p14:creationId xmlns:p14="http://schemas.microsoft.com/office/powerpoint/2010/main" val="2510780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7FE605CA-3EBB-4BF0-97CA-30B9962B64E3}"/>
              </a:ext>
            </a:extLst>
          </p:cNvPr>
          <p:cNvSpPr/>
          <p:nvPr/>
        </p:nvSpPr>
        <p:spPr>
          <a:xfrm>
            <a:off x="0" y="0"/>
            <a:ext cx="7559675" cy="962517"/>
          </a:xfrm>
          <a:prstGeom prst="rect">
            <a:avLst/>
          </a:prstGeom>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5400000" scaled="1"/>
            <a:tileRect/>
          </a:gradFill>
          <a:ln>
            <a:solidFill>
              <a:srgbClr val="657C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dirty="0">
                <a:latin typeface="Tw Cen MT" panose="020B0602020104020603" pitchFamily="34" charset="0"/>
                <a:ea typeface="Cambria" panose="02040503050406030204" pitchFamily="18" charset="0"/>
              </a:rPr>
              <a:t>Visão geral</a:t>
            </a:r>
          </a:p>
        </p:txBody>
      </p:sp>
      <p:cxnSp>
        <p:nvCxnSpPr>
          <p:cNvPr id="10" name="Conector reto 9">
            <a:extLst>
              <a:ext uri="{FF2B5EF4-FFF2-40B4-BE49-F238E27FC236}">
                <a16:creationId xmlns:a16="http://schemas.microsoft.com/office/drawing/2014/main" id="{A31B1DA9-E9F2-4DA8-9EE3-6D2F1DFE3751}"/>
              </a:ext>
            </a:extLst>
          </p:cNvPr>
          <p:cNvCxnSpPr>
            <a:cxnSpLocks/>
          </p:cNvCxnSpPr>
          <p:nvPr/>
        </p:nvCxnSpPr>
        <p:spPr>
          <a:xfrm>
            <a:off x="769199" y="962517"/>
            <a:ext cx="0" cy="8658074"/>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3051C903-0F3A-46BE-B14B-31B4AD0CB25E}"/>
              </a:ext>
            </a:extLst>
          </p:cNvPr>
          <p:cNvCxnSpPr>
            <a:cxnSpLocks/>
          </p:cNvCxnSpPr>
          <p:nvPr/>
        </p:nvCxnSpPr>
        <p:spPr>
          <a:xfrm flipH="1">
            <a:off x="271894" y="10158001"/>
            <a:ext cx="7091432" cy="0"/>
          </a:xfrm>
          <a:prstGeom prst="line">
            <a:avLst/>
          </a:prstGeom>
          <a:ln w="28575">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1577EE3E-833B-464E-9CA1-9840AF85E8C2}"/>
              </a:ext>
            </a:extLst>
          </p:cNvPr>
          <p:cNvCxnSpPr>
            <a:cxnSpLocks/>
          </p:cNvCxnSpPr>
          <p:nvPr/>
        </p:nvCxnSpPr>
        <p:spPr>
          <a:xfrm flipH="1">
            <a:off x="1" y="962517"/>
            <a:ext cx="7559674"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sp>
        <p:nvSpPr>
          <p:cNvPr id="19" name="Espaço Reservado para Número de Slide 18">
            <a:extLst>
              <a:ext uri="{FF2B5EF4-FFF2-40B4-BE49-F238E27FC236}">
                <a16:creationId xmlns:a16="http://schemas.microsoft.com/office/drawing/2014/main" id="{EF60BD30-8F7F-4A3D-98ED-9D4E3D63551B}"/>
              </a:ext>
            </a:extLst>
          </p:cNvPr>
          <p:cNvSpPr>
            <a:spLocks noGrp="1"/>
          </p:cNvSpPr>
          <p:nvPr>
            <p:ph type="sldNum" sz="quarter" idx="12"/>
          </p:nvPr>
        </p:nvSpPr>
        <p:spPr>
          <a:xfrm>
            <a:off x="5363083" y="10122573"/>
            <a:ext cx="1700927" cy="569240"/>
          </a:xfrm>
        </p:spPr>
        <p:txBody>
          <a:bodyPr/>
          <a:lstStyle/>
          <a:p>
            <a:fld id="{26D4EFE1-96C5-48D2-9EE3-768E9AF15393}" type="slidenum">
              <a:rPr lang="pt-BR" smtClean="0"/>
              <a:t>3</a:t>
            </a:fld>
            <a:endParaRPr lang="pt-BR"/>
          </a:p>
        </p:txBody>
      </p:sp>
      <p:graphicFrame>
        <p:nvGraphicFramePr>
          <p:cNvPr id="11" name="Tabela 10">
            <a:extLst>
              <a:ext uri="{FF2B5EF4-FFF2-40B4-BE49-F238E27FC236}">
                <a16:creationId xmlns:a16="http://schemas.microsoft.com/office/drawing/2014/main" id="{7BDBE09F-6205-2842-02EE-ABBA82C5F128}"/>
              </a:ext>
            </a:extLst>
          </p:cNvPr>
          <p:cNvGraphicFramePr>
            <a:graphicFrameLocks noGrp="1"/>
          </p:cNvGraphicFramePr>
          <p:nvPr/>
        </p:nvGraphicFramePr>
        <p:xfrm>
          <a:off x="2090300" y="1499927"/>
          <a:ext cx="5160812" cy="4446270"/>
        </p:xfrm>
        <a:graphic>
          <a:graphicData uri="http://schemas.openxmlformats.org/drawingml/2006/table">
            <a:tbl>
              <a:tblPr>
                <a:solidFill>
                  <a:srgbClr val="CCFFFF"/>
                </a:solidFill>
                <a:tableStyleId>{5C22544A-7EE6-4342-B048-85BDC9FD1C3A}</a:tableStyleId>
              </a:tblPr>
              <a:tblGrid>
                <a:gridCol w="5160812">
                  <a:extLst>
                    <a:ext uri="{9D8B030D-6E8A-4147-A177-3AD203B41FA5}">
                      <a16:colId xmlns:a16="http://schemas.microsoft.com/office/drawing/2014/main" val="2829593538"/>
                    </a:ext>
                  </a:extLst>
                </a:gridCol>
              </a:tblGrid>
              <a:tr h="741045">
                <a:tc>
                  <a:txBody>
                    <a:bodyPr/>
                    <a:lstStyle/>
                    <a:p>
                      <a:pPr algn="l" fontAlgn="ctr"/>
                      <a:r>
                        <a:rPr lang="pt-BR" sz="2400" b="0" i="0" u="none" strike="noStrike" dirty="0">
                          <a:solidFill>
                            <a:srgbClr val="000000"/>
                          </a:solidFill>
                          <a:effectLst/>
                          <a:latin typeface="Calibri" panose="020F0502020204030204" pitchFamily="34" charset="0"/>
                        </a:rPr>
                        <a:t>Apresentação curso – entrega de material</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041612909"/>
                  </a:ext>
                </a:extLst>
              </a:tr>
              <a:tr h="741045">
                <a:tc>
                  <a:txBody>
                    <a:bodyPr/>
                    <a:lstStyle/>
                    <a:p>
                      <a:pPr algn="l" fontAlgn="ctr"/>
                      <a:r>
                        <a:rPr lang="pt-BR" sz="2400" b="0" i="0" u="none" strike="noStrike" dirty="0">
                          <a:solidFill>
                            <a:srgbClr val="000000"/>
                          </a:solidFill>
                          <a:effectLst/>
                          <a:latin typeface="Calibri" panose="020F0502020204030204" pitchFamily="34" charset="0"/>
                        </a:rPr>
                        <a:t>Preenchimento de CDA</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241370871"/>
                  </a:ext>
                </a:extLst>
              </a:tr>
              <a:tr h="741045">
                <a:tc>
                  <a:txBody>
                    <a:bodyPr/>
                    <a:lstStyle/>
                    <a:p>
                      <a:pPr algn="l" fontAlgn="ctr"/>
                      <a:r>
                        <a:rPr lang="en-US" sz="2400" b="0" i="0" u="none" strike="noStrike" dirty="0">
                          <a:solidFill>
                            <a:srgbClr val="000000"/>
                          </a:solidFill>
                          <a:effectLst/>
                          <a:latin typeface="Calibri" panose="020F0502020204030204" pitchFamily="34" charset="0"/>
                        </a:rPr>
                        <a:t> </a:t>
                      </a:r>
                      <a:r>
                        <a:rPr lang="en-US" sz="2400" b="0" i="0" u="none" strike="noStrike" dirty="0" err="1">
                          <a:solidFill>
                            <a:srgbClr val="000000"/>
                          </a:solidFill>
                          <a:effectLst/>
                          <a:latin typeface="Calibri" panose="020F0502020204030204" pitchFamily="34" charset="0"/>
                        </a:rPr>
                        <a:t>Recebimento</a:t>
                      </a:r>
                      <a:r>
                        <a:rPr lang="en-US" sz="2400" b="0" i="0" u="none" strike="noStrike" dirty="0">
                          <a:solidFill>
                            <a:srgbClr val="000000"/>
                          </a:solidFill>
                          <a:effectLst/>
                          <a:latin typeface="Calibri" panose="020F0502020204030204" pitchFamily="34" charset="0"/>
                        </a:rPr>
                        <a:t> de Draft + Feasibility</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52950132"/>
                  </a:ext>
                </a:extLst>
              </a:tr>
              <a:tr h="741045">
                <a:tc>
                  <a:txBody>
                    <a:bodyPr/>
                    <a:lstStyle/>
                    <a:p>
                      <a:pPr algn="l" fontAlgn="ctr"/>
                      <a:r>
                        <a:rPr lang="pt-BR" sz="2400" b="0" i="0" u="none" strike="noStrike" dirty="0">
                          <a:solidFill>
                            <a:srgbClr val="000000"/>
                          </a:solidFill>
                          <a:effectLst/>
                          <a:latin typeface="Calibri" panose="020F0502020204030204" pitchFamily="34" charset="0"/>
                        </a:rPr>
                        <a:t>Preenchimento Feasibility</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864422902"/>
                  </a:ext>
                </a:extLst>
              </a:tr>
              <a:tr h="741045">
                <a:tc>
                  <a:txBody>
                    <a:bodyPr/>
                    <a:lstStyle/>
                    <a:p>
                      <a:pPr algn="l" fontAlgn="ctr"/>
                      <a:r>
                        <a:rPr lang="pt-BR" sz="2400" b="0" i="0" u="none" strike="noStrike" dirty="0">
                          <a:solidFill>
                            <a:srgbClr val="000000"/>
                          </a:solidFill>
                          <a:effectLst/>
                          <a:latin typeface="Calibri" panose="020F0502020204030204" pitchFamily="34" charset="0"/>
                        </a:rPr>
                        <a:t>Simulação Visita de Qualificação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977631045"/>
                  </a:ext>
                </a:extLst>
              </a:tr>
              <a:tr h="741045">
                <a:tc>
                  <a:txBody>
                    <a:bodyPr/>
                    <a:lstStyle/>
                    <a:p>
                      <a:pPr algn="l" fontAlgn="ctr"/>
                      <a:r>
                        <a:rPr lang="pt-BR" sz="2400" b="0" i="0" u="none" strike="noStrike" dirty="0">
                          <a:solidFill>
                            <a:srgbClr val="000000"/>
                          </a:solidFill>
                          <a:effectLst/>
                          <a:latin typeface="Calibri" panose="020F0502020204030204" pitchFamily="34" charset="0"/>
                        </a:rPr>
                        <a:t>Análise de contrato e orçamento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447270370"/>
                  </a:ext>
                </a:extLst>
              </a:tr>
            </a:tbl>
          </a:graphicData>
        </a:graphic>
      </p:graphicFrame>
      <p:pic>
        <p:nvPicPr>
          <p:cNvPr id="3" name="Imagem 2">
            <a:extLst>
              <a:ext uri="{FF2B5EF4-FFF2-40B4-BE49-F238E27FC236}">
                <a16:creationId xmlns:a16="http://schemas.microsoft.com/office/drawing/2014/main" id="{8801C57A-A164-7B2E-6B3B-F80F6586B9C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27633" y1="32953" x2="27633" y2="32953"/>
                        <a14:foregroundMark x1="28967" y1="53706" x2="28967" y2="53706"/>
                        <a14:foregroundMark x1="41100" y1="47891" x2="41100" y2="47891"/>
                        <a14:foregroundMark x1="51933" y1="44698" x2="51933" y2="44698"/>
                        <a14:foregroundMark x1="53000" y1="51938" x2="53000" y2="51938"/>
                        <a14:foregroundMark x1="53533" y1="56442" x2="53533" y2="56442"/>
                        <a14:foregroundMark x1="64067" y1="47891" x2="64067" y2="47891"/>
                        <a14:foregroundMark x1="68033" y1="50570" x2="68033" y2="50570"/>
                        <a14:foregroundMark x1="70933" y1="49658" x2="70933" y2="49658"/>
                        <a14:foregroundMark x1="27900" y1="54162" x2="27900" y2="54162"/>
                        <a14:foregroundMark x1="27367" y1="52395" x2="27367" y2="52395"/>
                      </a14:backgroundRemoval>
                    </a14:imgEffect>
                    <a14:imgEffect>
                      <a14:sharpenSoften amount="50000"/>
                    </a14:imgEffect>
                  </a14:imgLayer>
                </a14:imgProps>
              </a:ext>
              <a:ext uri="{28A0092B-C50C-407E-A947-70E740481C1C}">
                <a14:useLocalDpi xmlns:a14="http://schemas.microsoft.com/office/drawing/2010/main" val="0"/>
              </a:ext>
            </a:extLst>
          </a:blip>
          <a:srcRect l="12359" t="12730" r="9926" b="17932"/>
          <a:stretch/>
        </p:blipFill>
        <p:spPr>
          <a:xfrm>
            <a:off x="3141332" y="10098184"/>
            <a:ext cx="1277010" cy="666144"/>
          </a:xfrm>
          <a:prstGeom prst="rect">
            <a:avLst/>
          </a:prstGeom>
        </p:spPr>
      </p:pic>
      <p:graphicFrame>
        <p:nvGraphicFramePr>
          <p:cNvPr id="4" name="Tabela 3">
            <a:extLst>
              <a:ext uri="{FF2B5EF4-FFF2-40B4-BE49-F238E27FC236}">
                <a16:creationId xmlns:a16="http://schemas.microsoft.com/office/drawing/2014/main" id="{3FF50F5D-2F4D-5BD9-4D61-B9FDDB5DEE02}"/>
              </a:ext>
            </a:extLst>
          </p:cNvPr>
          <p:cNvGraphicFramePr>
            <a:graphicFrameLocks noGrp="1"/>
          </p:cNvGraphicFramePr>
          <p:nvPr/>
        </p:nvGraphicFramePr>
        <p:xfrm>
          <a:off x="66401" y="1164921"/>
          <a:ext cx="636397" cy="8455665"/>
        </p:xfrm>
        <a:graphic>
          <a:graphicData uri="http://schemas.openxmlformats.org/drawingml/2006/table">
            <a:tbl>
              <a:tblPr firstRow="1" bandRow="1">
                <a:tableStyleId>{5C22544A-7EE6-4342-B048-85BDC9FD1C3A}</a:tableStyleId>
              </a:tblPr>
              <a:tblGrid>
                <a:gridCol w="636397">
                  <a:extLst>
                    <a:ext uri="{9D8B030D-6E8A-4147-A177-3AD203B41FA5}">
                      <a16:colId xmlns:a16="http://schemas.microsoft.com/office/drawing/2014/main" val="2446124463"/>
                    </a:ext>
                  </a:extLst>
                </a:gridCol>
              </a:tblGrid>
              <a:tr h="8455665">
                <a:tc>
                  <a:txBody>
                    <a:bodyPr/>
                    <a:lstStyle/>
                    <a:p>
                      <a:pPr algn="ctr"/>
                      <a:r>
                        <a:rPr lang="pt-BR" sz="2800" dirty="0">
                          <a:latin typeface="Cambria" panose="02040503050406030204" pitchFamily="18" charset="0"/>
                          <a:ea typeface="Cambria" panose="02040503050406030204" pitchFamily="18" charset="0"/>
                        </a:rPr>
                        <a:t>Imersão Prática - Simulador</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graphicFrame>
        <p:nvGraphicFramePr>
          <p:cNvPr id="6" name="Tabela 5">
            <a:extLst>
              <a:ext uri="{FF2B5EF4-FFF2-40B4-BE49-F238E27FC236}">
                <a16:creationId xmlns:a16="http://schemas.microsoft.com/office/drawing/2014/main" id="{D3DD04ED-6273-4E0E-1111-894A0F89998C}"/>
              </a:ext>
            </a:extLst>
          </p:cNvPr>
          <p:cNvGraphicFramePr>
            <a:graphicFrameLocks noGrp="1"/>
          </p:cNvGraphicFramePr>
          <p:nvPr/>
        </p:nvGraphicFramePr>
        <p:xfrm>
          <a:off x="959626" y="1499928"/>
          <a:ext cx="794906" cy="4446270"/>
        </p:xfrm>
        <a:graphic>
          <a:graphicData uri="http://schemas.openxmlformats.org/drawingml/2006/table">
            <a:tbl>
              <a:tblPr firstRow="1" bandRow="1">
                <a:tableStyleId>{5C22544A-7EE6-4342-B048-85BDC9FD1C3A}</a:tableStyleId>
              </a:tblPr>
              <a:tblGrid>
                <a:gridCol w="794906">
                  <a:extLst>
                    <a:ext uri="{9D8B030D-6E8A-4147-A177-3AD203B41FA5}">
                      <a16:colId xmlns:a16="http://schemas.microsoft.com/office/drawing/2014/main" val="2446124463"/>
                    </a:ext>
                  </a:extLst>
                </a:gridCol>
              </a:tblGrid>
              <a:tr h="4446270">
                <a:tc>
                  <a:txBody>
                    <a:bodyPr/>
                    <a:lstStyle/>
                    <a:p>
                      <a:pPr algn="ctr"/>
                      <a:r>
                        <a:rPr lang="pt-BR" sz="2800" dirty="0">
                          <a:latin typeface="Cambria" panose="02040503050406030204" pitchFamily="18" charset="0"/>
                          <a:ea typeface="Cambria" panose="02040503050406030204" pitchFamily="18" charset="0"/>
                        </a:rPr>
                        <a:t>Segunda Feira – 24/06/2024</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graphicFrame>
        <p:nvGraphicFramePr>
          <p:cNvPr id="7" name="Tabela 6">
            <a:extLst>
              <a:ext uri="{FF2B5EF4-FFF2-40B4-BE49-F238E27FC236}">
                <a16:creationId xmlns:a16="http://schemas.microsoft.com/office/drawing/2014/main" id="{42F01383-DEF6-4818-1C64-7ED0D35AC97B}"/>
              </a:ext>
            </a:extLst>
          </p:cNvPr>
          <p:cNvGraphicFramePr>
            <a:graphicFrameLocks noGrp="1"/>
          </p:cNvGraphicFramePr>
          <p:nvPr/>
        </p:nvGraphicFramePr>
        <p:xfrm>
          <a:off x="2090300" y="6357230"/>
          <a:ext cx="5160812" cy="2964180"/>
        </p:xfrm>
        <a:graphic>
          <a:graphicData uri="http://schemas.openxmlformats.org/drawingml/2006/table">
            <a:tbl>
              <a:tblPr>
                <a:solidFill>
                  <a:srgbClr val="CCFFFF"/>
                </a:solidFill>
                <a:tableStyleId>{5C22544A-7EE6-4342-B048-85BDC9FD1C3A}</a:tableStyleId>
              </a:tblPr>
              <a:tblGrid>
                <a:gridCol w="5160812">
                  <a:extLst>
                    <a:ext uri="{9D8B030D-6E8A-4147-A177-3AD203B41FA5}">
                      <a16:colId xmlns:a16="http://schemas.microsoft.com/office/drawing/2014/main" val="2829593538"/>
                    </a:ext>
                  </a:extLst>
                </a:gridCol>
              </a:tblGrid>
              <a:tr h="741045">
                <a:tc>
                  <a:txBody>
                    <a:bodyPr/>
                    <a:lstStyle/>
                    <a:p>
                      <a:pPr algn="l" fontAlgn="ctr"/>
                      <a:r>
                        <a:rPr lang="pt-BR" sz="2400" b="0" i="0" u="none" strike="noStrike" dirty="0">
                          <a:solidFill>
                            <a:srgbClr val="000000"/>
                          </a:solidFill>
                          <a:effectLst/>
                          <a:latin typeface="Calibri" panose="020F0502020204030204" pitchFamily="34" charset="0"/>
                        </a:rPr>
                        <a:t>Submissão de Projeto na Plataforma Brasil</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041612909"/>
                  </a:ext>
                </a:extLst>
              </a:tr>
              <a:tr h="741045">
                <a:tc>
                  <a:txBody>
                    <a:bodyPr/>
                    <a:lstStyle/>
                    <a:p>
                      <a:pPr algn="l" fontAlgn="ctr"/>
                      <a:r>
                        <a:rPr lang="pt-BR" sz="2400" b="0" i="0" u="none" strike="noStrike" dirty="0">
                          <a:solidFill>
                            <a:srgbClr val="000000"/>
                          </a:solidFill>
                          <a:effectLst/>
                          <a:latin typeface="Calibri" panose="020F0502020204030204" pitchFamily="34" charset="0"/>
                        </a:rPr>
                        <a:t>Uso do “Delegation log”</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241370871"/>
                  </a:ext>
                </a:extLst>
              </a:tr>
              <a:tr h="741045">
                <a:tc>
                  <a:txBody>
                    <a:bodyPr/>
                    <a:lstStyle/>
                    <a:p>
                      <a:pPr algn="l" fontAlgn="ctr"/>
                      <a:r>
                        <a:rPr lang="en-US" sz="2400" b="0" i="0" u="none" strike="noStrike" dirty="0" err="1">
                          <a:solidFill>
                            <a:srgbClr val="000000"/>
                          </a:solidFill>
                          <a:effectLst/>
                          <a:latin typeface="Calibri" panose="020F0502020204030204" pitchFamily="34" charset="0"/>
                        </a:rPr>
                        <a:t>Uso</a:t>
                      </a:r>
                      <a:r>
                        <a:rPr lang="en-US" sz="2400" b="0" i="0" u="none" strike="noStrike" dirty="0">
                          <a:solidFill>
                            <a:srgbClr val="000000"/>
                          </a:solidFill>
                          <a:effectLst/>
                          <a:latin typeface="Calibri" panose="020F0502020204030204" pitchFamily="34" charset="0"/>
                        </a:rPr>
                        <a:t> de “Training logs”</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52950132"/>
                  </a:ext>
                </a:extLst>
              </a:tr>
              <a:tr h="741045">
                <a:tc>
                  <a:txBody>
                    <a:bodyPr/>
                    <a:lstStyle/>
                    <a:p>
                      <a:pPr algn="l" fontAlgn="ctr"/>
                      <a:r>
                        <a:rPr lang="pt-BR" sz="2400" b="0" i="0" u="none" strike="noStrike" dirty="0">
                          <a:solidFill>
                            <a:srgbClr val="000000"/>
                          </a:solidFill>
                          <a:effectLst/>
                          <a:latin typeface="Calibri" panose="020F0502020204030204" pitchFamily="34" charset="0"/>
                        </a:rPr>
                        <a:t>Preparo de </a:t>
                      </a:r>
                      <a:r>
                        <a:rPr lang="pt-BR" sz="2400" b="0" i="0" u="none" strike="noStrike" dirty="0" err="1">
                          <a:solidFill>
                            <a:srgbClr val="000000"/>
                          </a:solidFill>
                          <a:effectLst/>
                          <a:latin typeface="Calibri" panose="020F0502020204030204" pitchFamily="34" charset="0"/>
                        </a:rPr>
                        <a:t>Templates</a:t>
                      </a:r>
                      <a:r>
                        <a:rPr lang="pt-BR" sz="2400" b="0" i="0" u="none" strike="noStrike" dirty="0">
                          <a:solidFill>
                            <a:srgbClr val="000000"/>
                          </a:solidFill>
                          <a:effectLst/>
                          <a:latin typeface="Calibri" panose="020F0502020204030204" pitchFamily="34" charset="0"/>
                        </a:rPr>
                        <a:t> com CRF em branco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864422902"/>
                  </a:ext>
                </a:extLst>
              </a:tr>
            </a:tbl>
          </a:graphicData>
        </a:graphic>
      </p:graphicFrame>
      <p:graphicFrame>
        <p:nvGraphicFramePr>
          <p:cNvPr id="8" name="Tabela 7">
            <a:extLst>
              <a:ext uri="{FF2B5EF4-FFF2-40B4-BE49-F238E27FC236}">
                <a16:creationId xmlns:a16="http://schemas.microsoft.com/office/drawing/2014/main" id="{C80DD6CB-8269-1477-F1FA-3DFB7B3666AB}"/>
              </a:ext>
            </a:extLst>
          </p:cNvPr>
          <p:cNvGraphicFramePr>
            <a:graphicFrameLocks noGrp="1"/>
          </p:cNvGraphicFramePr>
          <p:nvPr/>
        </p:nvGraphicFramePr>
        <p:xfrm>
          <a:off x="959626" y="6357228"/>
          <a:ext cx="794906" cy="2964180"/>
        </p:xfrm>
        <a:graphic>
          <a:graphicData uri="http://schemas.openxmlformats.org/drawingml/2006/table">
            <a:tbl>
              <a:tblPr firstRow="1" bandRow="1">
                <a:tableStyleId>{5C22544A-7EE6-4342-B048-85BDC9FD1C3A}</a:tableStyleId>
              </a:tblPr>
              <a:tblGrid>
                <a:gridCol w="794906">
                  <a:extLst>
                    <a:ext uri="{9D8B030D-6E8A-4147-A177-3AD203B41FA5}">
                      <a16:colId xmlns:a16="http://schemas.microsoft.com/office/drawing/2014/main" val="2446124463"/>
                    </a:ext>
                  </a:extLst>
                </a:gridCol>
              </a:tblGrid>
              <a:tr h="2964180">
                <a:tc>
                  <a:txBody>
                    <a:bodyPr/>
                    <a:lstStyle/>
                    <a:p>
                      <a:pPr algn="ctr"/>
                      <a:r>
                        <a:rPr lang="pt-BR" sz="2800" dirty="0">
                          <a:latin typeface="Cambria" panose="02040503050406030204" pitchFamily="18" charset="0"/>
                          <a:ea typeface="Cambria" panose="02040503050406030204" pitchFamily="18" charset="0"/>
                        </a:rPr>
                        <a:t>Terça Feira – </a:t>
                      </a:r>
                    </a:p>
                    <a:p>
                      <a:pPr algn="ctr"/>
                      <a:r>
                        <a:rPr lang="pt-BR" sz="2800" dirty="0">
                          <a:latin typeface="Cambria" panose="02040503050406030204" pitchFamily="18" charset="0"/>
                          <a:ea typeface="Cambria" panose="02040503050406030204" pitchFamily="18" charset="0"/>
                        </a:rPr>
                        <a:t>25/06/2024</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spTree>
    <p:extLst>
      <p:ext uri="{BB962C8B-B14F-4D97-AF65-F5344CB8AC3E}">
        <p14:creationId xmlns:p14="http://schemas.microsoft.com/office/powerpoint/2010/main" val="126986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7FE605CA-3EBB-4BF0-97CA-30B9962B64E3}"/>
              </a:ext>
            </a:extLst>
          </p:cNvPr>
          <p:cNvSpPr/>
          <p:nvPr/>
        </p:nvSpPr>
        <p:spPr>
          <a:xfrm>
            <a:off x="0" y="0"/>
            <a:ext cx="7559675" cy="962517"/>
          </a:xfrm>
          <a:prstGeom prst="rect">
            <a:avLst/>
          </a:prstGeom>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5400000" scaled="1"/>
            <a:tileRect/>
          </a:gradFill>
          <a:ln>
            <a:solidFill>
              <a:srgbClr val="657C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dirty="0">
                <a:latin typeface="Tw Cen MT" panose="020B0602020104020603" pitchFamily="34" charset="0"/>
                <a:ea typeface="Cambria" panose="02040503050406030204" pitchFamily="18" charset="0"/>
              </a:rPr>
              <a:t>Visão geral</a:t>
            </a:r>
          </a:p>
        </p:txBody>
      </p:sp>
      <p:cxnSp>
        <p:nvCxnSpPr>
          <p:cNvPr id="10" name="Conector reto 9">
            <a:extLst>
              <a:ext uri="{FF2B5EF4-FFF2-40B4-BE49-F238E27FC236}">
                <a16:creationId xmlns:a16="http://schemas.microsoft.com/office/drawing/2014/main" id="{A31B1DA9-E9F2-4DA8-9EE3-6D2F1DFE3751}"/>
              </a:ext>
            </a:extLst>
          </p:cNvPr>
          <p:cNvCxnSpPr>
            <a:cxnSpLocks/>
          </p:cNvCxnSpPr>
          <p:nvPr/>
        </p:nvCxnSpPr>
        <p:spPr>
          <a:xfrm>
            <a:off x="769199" y="962517"/>
            <a:ext cx="0" cy="8658074"/>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3051C903-0F3A-46BE-B14B-31B4AD0CB25E}"/>
              </a:ext>
            </a:extLst>
          </p:cNvPr>
          <p:cNvCxnSpPr>
            <a:cxnSpLocks/>
          </p:cNvCxnSpPr>
          <p:nvPr/>
        </p:nvCxnSpPr>
        <p:spPr>
          <a:xfrm flipH="1">
            <a:off x="271894" y="10158001"/>
            <a:ext cx="7091432" cy="0"/>
          </a:xfrm>
          <a:prstGeom prst="line">
            <a:avLst/>
          </a:prstGeom>
          <a:ln w="28575">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1577EE3E-833B-464E-9CA1-9840AF85E8C2}"/>
              </a:ext>
            </a:extLst>
          </p:cNvPr>
          <p:cNvCxnSpPr>
            <a:cxnSpLocks/>
          </p:cNvCxnSpPr>
          <p:nvPr/>
        </p:nvCxnSpPr>
        <p:spPr>
          <a:xfrm flipH="1">
            <a:off x="1" y="962517"/>
            <a:ext cx="7559674"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sp>
        <p:nvSpPr>
          <p:cNvPr id="19" name="Espaço Reservado para Número de Slide 18">
            <a:extLst>
              <a:ext uri="{FF2B5EF4-FFF2-40B4-BE49-F238E27FC236}">
                <a16:creationId xmlns:a16="http://schemas.microsoft.com/office/drawing/2014/main" id="{EF60BD30-8F7F-4A3D-98ED-9D4E3D63551B}"/>
              </a:ext>
            </a:extLst>
          </p:cNvPr>
          <p:cNvSpPr>
            <a:spLocks noGrp="1"/>
          </p:cNvSpPr>
          <p:nvPr>
            <p:ph type="sldNum" sz="quarter" idx="12"/>
          </p:nvPr>
        </p:nvSpPr>
        <p:spPr>
          <a:xfrm>
            <a:off x="5363083" y="10122573"/>
            <a:ext cx="1700927" cy="569240"/>
          </a:xfrm>
        </p:spPr>
        <p:txBody>
          <a:bodyPr/>
          <a:lstStyle/>
          <a:p>
            <a:fld id="{26D4EFE1-96C5-48D2-9EE3-768E9AF15393}" type="slidenum">
              <a:rPr lang="pt-BR" smtClean="0"/>
              <a:t>4</a:t>
            </a:fld>
            <a:endParaRPr lang="pt-BR"/>
          </a:p>
        </p:txBody>
      </p:sp>
      <p:graphicFrame>
        <p:nvGraphicFramePr>
          <p:cNvPr id="11" name="Tabela 10">
            <a:extLst>
              <a:ext uri="{FF2B5EF4-FFF2-40B4-BE49-F238E27FC236}">
                <a16:creationId xmlns:a16="http://schemas.microsoft.com/office/drawing/2014/main" id="{7BDBE09F-6205-2842-02EE-ABBA82C5F128}"/>
              </a:ext>
            </a:extLst>
          </p:cNvPr>
          <p:cNvGraphicFramePr>
            <a:graphicFrameLocks noGrp="1"/>
          </p:cNvGraphicFramePr>
          <p:nvPr>
            <p:extLst>
              <p:ext uri="{D42A27DB-BD31-4B8C-83A1-F6EECF244321}">
                <p14:modId xmlns:p14="http://schemas.microsoft.com/office/powerpoint/2010/main" val="3446291883"/>
              </p:ext>
            </p:extLst>
          </p:nvPr>
        </p:nvGraphicFramePr>
        <p:xfrm>
          <a:off x="2090300" y="1499927"/>
          <a:ext cx="5160812" cy="4446270"/>
        </p:xfrm>
        <a:graphic>
          <a:graphicData uri="http://schemas.openxmlformats.org/drawingml/2006/table">
            <a:tbl>
              <a:tblPr>
                <a:solidFill>
                  <a:srgbClr val="CCFFFF"/>
                </a:solidFill>
                <a:tableStyleId>{5C22544A-7EE6-4342-B048-85BDC9FD1C3A}</a:tableStyleId>
              </a:tblPr>
              <a:tblGrid>
                <a:gridCol w="5160812">
                  <a:extLst>
                    <a:ext uri="{9D8B030D-6E8A-4147-A177-3AD203B41FA5}">
                      <a16:colId xmlns:a16="http://schemas.microsoft.com/office/drawing/2014/main" val="2829593538"/>
                    </a:ext>
                  </a:extLst>
                </a:gridCol>
              </a:tblGrid>
              <a:tr h="741045">
                <a:tc>
                  <a:txBody>
                    <a:bodyPr/>
                    <a:lstStyle/>
                    <a:p>
                      <a:pPr algn="l" fontAlgn="ctr"/>
                      <a:r>
                        <a:rPr lang="pt-BR" sz="2400" b="0" i="0" u="none" strike="noStrike" dirty="0">
                          <a:solidFill>
                            <a:srgbClr val="000000"/>
                          </a:solidFill>
                          <a:effectLst/>
                          <a:latin typeface="Calibri" panose="020F0502020204030204" pitchFamily="34" charset="0"/>
                        </a:rPr>
                        <a:t>Simulação de visita de Screening</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041612909"/>
                  </a:ext>
                </a:extLst>
              </a:tr>
              <a:tr h="741045">
                <a:tc>
                  <a:txBody>
                    <a:bodyPr/>
                    <a:lstStyle/>
                    <a:p>
                      <a:pPr algn="l" fontAlgn="ctr"/>
                      <a:r>
                        <a:rPr lang="pt-BR" sz="2400" b="0" i="0" u="none" strike="noStrike" dirty="0">
                          <a:solidFill>
                            <a:srgbClr val="000000"/>
                          </a:solidFill>
                          <a:effectLst/>
                          <a:latin typeface="Calibri" panose="020F0502020204030204" pitchFamily="34" charset="0"/>
                        </a:rPr>
                        <a:t>Simulação de visita de Randomização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241370871"/>
                  </a:ext>
                </a:extLst>
              </a:tr>
              <a:tr h="741045">
                <a:tc>
                  <a:txBody>
                    <a:bodyPr/>
                    <a:lstStyle/>
                    <a:p>
                      <a:pPr algn="l" fontAlgn="ctr"/>
                      <a:r>
                        <a:rPr lang="en-US" sz="2400" b="0" i="0" u="none" strike="noStrike" dirty="0">
                          <a:solidFill>
                            <a:srgbClr val="000000"/>
                          </a:solidFill>
                          <a:effectLst/>
                          <a:latin typeface="Calibri" panose="020F0502020204030204" pitchFamily="34" charset="0"/>
                        </a:rPr>
                        <a:t>Preenchimento de templates</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52950132"/>
                  </a:ext>
                </a:extLst>
              </a:tr>
              <a:tr h="741045">
                <a:tc>
                  <a:txBody>
                    <a:bodyPr/>
                    <a:lstStyle/>
                    <a:p>
                      <a:pPr algn="l" fontAlgn="ctr"/>
                      <a:r>
                        <a:rPr lang="pt-BR" sz="2400" b="0" i="0" u="none" strike="noStrike" dirty="0">
                          <a:solidFill>
                            <a:srgbClr val="000000"/>
                          </a:solidFill>
                          <a:effectLst/>
                          <a:latin typeface="Calibri" panose="020F0502020204030204" pitchFamily="34" charset="0"/>
                        </a:rPr>
                        <a:t>Dispensação de medicação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864422902"/>
                  </a:ext>
                </a:extLst>
              </a:tr>
              <a:tr h="741045">
                <a:tc>
                  <a:txBody>
                    <a:bodyPr/>
                    <a:lstStyle/>
                    <a:p>
                      <a:pPr algn="l" fontAlgn="ctr"/>
                      <a:r>
                        <a:rPr lang="pt-BR" sz="2400" b="0" i="0" u="none" strike="noStrike" dirty="0">
                          <a:solidFill>
                            <a:srgbClr val="000000"/>
                          </a:solidFill>
                          <a:effectLst/>
                          <a:latin typeface="Calibri" panose="020F0502020204030204" pitchFamily="34" charset="0"/>
                        </a:rPr>
                        <a:t>Preenchimento de inventário e logs</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977631045"/>
                  </a:ext>
                </a:extLst>
              </a:tr>
              <a:tr h="741045">
                <a:tc>
                  <a:txBody>
                    <a:bodyPr/>
                    <a:lstStyle/>
                    <a:p>
                      <a:pPr algn="l" fontAlgn="ctr"/>
                      <a:r>
                        <a:rPr lang="pt-BR" sz="2400" b="0" i="0" u="none" strike="noStrike" dirty="0">
                          <a:solidFill>
                            <a:srgbClr val="000000"/>
                          </a:solidFill>
                          <a:effectLst/>
                          <a:latin typeface="Calibri" panose="020F0502020204030204" pitchFamily="34" charset="0"/>
                        </a:rPr>
                        <a:t>Preenchimento de CRF</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447270370"/>
                  </a:ext>
                </a:extLst>
              </a:tr>
            </a:tbl>
          </a:graphicData>
        </a:graphic>
      </p:graphicFrame>
      <p:pic>
        <p:nvPicPr>
          <p:cNvPr id="3" name="Imagem 2">
            <a:extLst>
              <a:ext uri="{FF2B5EF4-FFF2-40B4-BE49-F238E27FC236}">
                <a16:creationId xmlns:a16="http://schemas.microsoft.com/office/drawing/2014/main" id="{8801C57A-A164-7B2E-6B3B-F80F6586B9C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27633" y1="32953" x2="27633" y2="32953"/>
                        <a14:foregroundMark x1="28967" y1="53706" x2="28967" y2="53706"/>
                        <a14:foregroundMark x1="41100" y1="47891" x2="41100" y2="47891"/>
                        <a14:foregroundMark x1="51933" y1="44698" x2="51933" y2="44698"/>
                        <a14:foregroundMark x1="53000" y1="51938" x2="53000" y2="51938"/>
                        <a14:foregroundMark x1="53533" y1="56442" x2="53533" y2="56442"/>
                        <a14:foregroundMark x1="64067" y1="47891" x2="64067" y2="47891"/>
                        <a14:foregroundMark x1="68033" y1="50570" x2="68033" y2="50570"/>
                        <a14:foregroundMark x1="70933" y1="49658" x2="70933" y2="49658"/>
                        <a14:foregroundMark x1="27900" y1="54162" x2="27900" y2="54162"/>
                        <a14:foregroundMark x1="27367" y1="52395" x2="27367" y2="52395"/>
                      </a14:backgroundRemoval>
                    </a14:imgEffect>
                    <a14:imgEffect>
                      <a14:sharpenSoften amount="50000"/>
                    </a14:imgEffect>
                  </a14:imgLayer>
                </a14:imgProps>
              </a:ext>
              <a:ext uri="{28A0092B-C50C-407E-A947-70E740481C1C}">
                <a14:useLocalDpi xmlns:a14="http://schemas.microsoft.com/office/drawing/2010/main" val="0"/>
              </a:ext>
            </a:extLst>
          </a:blip>
          <a:srcRect l="12359" t="12730" r="9926" b="17932"/>
          <a:stretch/>
        </p:blipFill>
        <p:spPr>
          <a:xfrm>
            <a:off x="3141332" y="10098184"/>
            <a:ext cx="1277010" cy="666144"/>
          </a:xfrm>
          <a:prstGeom prst="rect">
            <a:avLst/>
          </a:prstGeom>
        </p:spPr>
      </p:pic>
      <p:graphicFrame>
        <p:nvGraphicFramePr>
          <p:cNvPr id="4" name="Tabela 3">
            <a:extLst>
              <a:ext uri="{FF2B5EF4-FFF2-40B4-BE49-F238E27FC236}">
                <a16:creationId xmlns:a16="http://schemas.microsoft.com/office/drawing/2014/main" id="{3FF50F5D-2F4D-5BD9-4D61-B9FDDB5DEE02}"/>
              </a:ext>
            </a:extLst>
          </p:cNvPr>
          <p:cNvGraphicFramePr>
            <a:graphicFrameLocks noGrp="1"/>
          </p:cNvGraphicFramePr>
          <p:nvPr/>
        </p:nvGraphicFramePr>
        <p:xfrm>
          <a:off x="66401" y="1164921"/>
          <a:ext cx="636397" cy="8455665"/>
        </p:xfrm>
        <a:graphic>
          <a:graphicData uri="http://schemas.openxmlformats.org/drawingml/2006/table">
            <a:tbl>
              <a:tblPr firstRow="1" bandRow="1">
                <a:tableStyleId>{5C22544A-7EE6-4342-B048-85BDC9FD1C3A}</a:tableStyleId>
              </a:tblPr>
              <a:tblGrid>
                <a:gridCol w="636397">
                  <a:extLst>
                    <a:ext uri="{9D8B030D-6E8A-4147-A177-3AD203B41FA5}">
                      <a16:colId xmlns:a16="http://schemas.microsoft.com/office/drawing/2014/main" val="2446124463"/>
                    </a:ext>
                  </a:extLst>
                </a:gridCol>
              </a:tblGrid>
              <a:tr h="8455665">
                <a:tc>
                  <a:txBody>
                    <a:bodyPr/>
                    <a:lstStyle/>
                    <a:p>
                      <a:pPr algn="ctr"/>
                      <a:r>
                        <a:rPr lang="pt-BR" sz="2800" dirty="0">
                          <a:latin typeface="Cambria" panose="02040503050406030204" pitchFamily="18" charset="0"/>
                          <a:ea typeface="Cambria" panose="02040503050406030204" pitchFamily="18" charset="0"/>
                        </a:rPr>
                        <a:t>Imersão Prática - Simulador</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graphicFrame>
        <p:nvGraphicFramePr>
          <p:cNvPr id="6" name="Tabela 5">
            <a:extLst>
              <a:ext uri="{FF2B5EF4-FFF2-40B4-BE49-F238E27FC236}">
                <a16:creationId xmlns:a16="http://schemas.microsoft.com/office/drawing/2014/main" id="{D3DD04ED-6273-4E0E-1111-894A0F89998C}"/>
              </a:ext>
            </a:extLst>
          </p:cNvPr>
          <p:cNvGraphicFramePr>
            <a:graphicFrameLocks noGrp="1"/>
          </p:cNvGraphicFramePr>
          <p:nvPr>
            <p:extLst>
              <p:ext uri="{D42A27DB-BD31-4B8C-83A1-F6EECF244321}">
                <p14:modId xmlns:p14="http://schemas.microsoft.com/office/powerpoint/2010/main" val="3619777660"/>
              </p:ext>
            </p:extLst>
          </p:nvPr>
        </p:nvGraphicFramePr>
        <p:xfrm>
          <a:off x="959626" y="1499928"/>
          <a:ext cx="794906" cy="4446270"/>
        </p:xfrm>
        <a:graphic>
          <a:graphicData uri="http://schemas.openxmlformats.org/drawingml/2006/table">
            <a:tbl>
              <a:tblPr firstRow="1" bandRow="1">
                <a:tableStyleId>{5C22544A-7EE6-4342-B048-85BDC9FD1C3A}</a:tableStyleId>
              </a:tblPr>
              <a:tblGrid>
                <a:gridCol w="794906">
                  <a:extLst>
                    <a:ext uri="{9D8B030D-6E8A-4147-A177-3AD203B41FA5}">
                      <a16:colId xmlns:a16="http://schemas.microsoft.com/office/drawing/2014/main" val="2446124463"/>
                    </a:ext>
                  </a:extLst>
                </a:gridCol>
              </a:tblGrid>
              <a:tr h="4446270">
                <a:tc>
                  <a:txBody>
                    <a:bodyPr/>
                    <a:lstStyle/>
                    <a:p>
                      <a:pPr algn="ctr"/>
                      <a:r>
                        <a:rPr lang="pt-BR" sz="2800" dirty="0">
                          <a:latin typeface="Cambria" panose="02040503050406030204" pitchFamily="18" charset="0"/>
                          <a:ea typeface="Cambria" panose="02040503050406030204" pitchFamily="18" charset="0"/>
                        </a:rPr>
                        <a:t>Quarta Feira – 26/06/2024</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graphicFrame>
        <p:nvGraphicFramePr>
          <p:cNvPr id="7" name="Tabela 6">
            <a:extLst>
              <a:ext uri="{FF2B5EF4-FFF2-40B4-BE49-F238E27FC236}">
                <a16:creationId xmlns:a16="http://schemas.microsoft.com/office/drawing/2014/main" id="{42F01383-DEF6-4818-1C64-7ED0D35AC97B}"/>
              </a:ext>
            </a:extLst>
          </p:cNvPr>
          <p:cNvGraphicFramePr>
            <a:graphicFrameLocks noGrp="1"/>
          </p:cNvGraphicFramePr>
          <p:nvPr>
            <p:extLst>
              <p:ext uri="{D42A27DB-BD31-4B8C-83A1-F6EECF244321}">
                <p14:modId xmlns:p14="http://schemas.microsoft.com/office/powerpoint/2010/main" val="2686385509"/>
              </p:ext>
            </p:extLst>
          </p:nvPr>
        </p:nvGraphicFramePr>
        <p:xfrm>
          <a:off x="2090300" y="6357230"/>
          <a:ext cx="5160812" cy="2964180"/>
        </p:xfrm>
        <a:graphic>
          <a:graphicData uri="http://schemas.openxmlformats.org/drawingml/2006/table">
            <a:tbl>
              <a:tblPr>
                <a:solidFill>
                  <a:srgbClr val="CCFFFF"/>
                </a:solidFill>
                <a:tableStyleId>{5C22544A-7EE6-4342-B048-85BDC9FD1C3A}</a:tableStyleId>
              </a:tblPr>
              <a:tblGrid>
                <a:gridCol w="5160812">
                  <a:extLst>
                    <a:ext uri="{9D8B030D-6E8A-4147-A177-3AD203B41FA5}">
                      <a16:colId xmlns:a16="http://schemas.microsoft.com/office/drawing/2014/main" val="2829593538"/>
                    </a:ext>
                  </a:extLst>
                </a:gridCol>
              </a:tblGrid>
              <a:tr h="741045">
                <a:tc>
                  <a:txBody>
                    <a:bodyPr/>
                    <a:lstStyle/>
                    <a:p>
                      <a:pPr algn="l" fontAlgn="ctr"/>
                      <a:r>
                        <a:rPr lang="pt-BR" sz="2400" b="0" i="0" u="none" strike="noStrike" dirty="0">
                          <a:solidFill>
                            <a:srgbClr val="000000"/>
                          </a:solidFill>
                          <a:effectLst/>
                          <a:latin typeface="Calibri" panose="020F0502020204030204" pitchFamily="34" charset="0"/>
                        </a:rPr>
                        <a:t>Contabilidade de medicação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041612909"/>
                  </a:ext>
                </a:extLst>
              </a:tr>
              <a:tr h="741045">
                <a:tc>
                  <a:txBody>
                    <a:bodyPr/>
                    <a:lstStyle/>
                    <a:p>
                      <a:pPr algn="l" fontAlgn="ctr"/>
                      <a:r>
                        <a:rPr lang="pt-BR" sz="2400" b="0" i="0" u="none" strike="noStrike" dirty="0">
                          <a:solidFill>
                            <a:srgbClr val="000000"/>
                          </a:solidFill>
                          <a:effectLst/>
                          <a:latin typeface="Calibri" panose="020F0502020204030204" pitchFamily="34" charset="0"/>
                        </a:rPr>
                        <a:t>Reporte de SAE com interrupção de IP</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241370871"/>
                  </a:ext>
                </a:extLst>
              </a:tr>
              <a:tr h="741045">
                <a:tc>
                  <a:txBody>
                    <a:bodyPr/>
                    <a:lstStyle/>
                    <a:p>
                      <a:pPr algn="l" fontAlgn="ctr"/>
                      <a:r>
                        <a:rPr lang="en-US" sz="2400" b="0" i="0" u="none" strike="noStrike" dirty="0" err="1">
                          <a:solidFill>
                            <a:srgbClr val="000000"/>
                          </a:solidFill>
                          <a:effectLst/>
                          <a:latin typeface="Calibri" panose="020F0502020204030204" pitchFamily="34" charset="0"/>
                        </a:rPr>
                        <a:t>Agendamento</a:t>
                      </a:r>
                      <a:r>
                        <a:rPr lang="en-US" sz="2400" b="0" i="0" u="none" strike="noStrike" dirty="0">
                          <a:solidFill>
                            <a:srgbClr val="000000"/>
                          </a:solidFill>
                          <a:effectLst/>
                          <a:latin typeface="Calibri" panose="020F0502020204030204" pitchFamily="34" charset="0"/>
                        </a:rPr>
                        <a:t> de </a:t>
                      </a:r>
                      <a:r>
                        <a:rPr lang="en-US" sz="2400" b="0" i="0" u="none" strike="noStrike" dirty="0" err="1">
                          <a:solidFill>
                            <a:srgbClr val="000000"/>
                          </a:solidFill>
                          <a:effectLst/>
                          <a:latin typeface="Calibri" panose="020F0502020204030204" pitchFamily="34" charset="0"/>
                        </a:rPr>
                        <a:t>envio</a:t>
                      </a:r>
                      <a:r>
                        <a:rPr lang="en-US" sz="2400" b="0" i="0" u="none" strike="noStrike" dirty="0">
                          <a:solidFill>
                            <a:srgbClr val="000000"/>
                          </a:solidFill>
                          <a:effectLst/>
                          <a:latin typeface="Calibri" panose="020F0502020204030204" pitchFamily="34" charset="0"/>
                        </a:rPr>
                        <a:t> de </a:t>
                      </a:r>
                      <a:r>
                        <a:rPr lang="en-US" sz="2400" b="0" i="0" u="none" strike="noStrike" dirty="0" err="1">
                          <a:solidFill>
                            <a:srgbClr val="000000"/>
                          </a:solidFill>
                          <a:effectLst/>
                          <a:latin typeface="Calibri" panose="020F0502020204030204" pitchFamily="34" charset="0"/>
                        </a:rPr>
                        <a:t>amostra</a:t>
                      </a:r>
                      <a:r>
                        <a:rPr lang="en-US" sz="2400" b="0" i="0" u="none" strike="noStrike" dirty="0">
                          <a:solidFill>
                            <a:srgbClr val="000000"/>
                          </a:solidFill>
                          <a:effectLst/>
                          <a:latin typeface="Calibri" panose="020F0502020204030204" pitchFamily="34" charset="0"/>
                        </a:rPr>
                        <a:t> </a:t>
                      </a:r>
                      <a:r>
                        <a:rPr lang="en-US" sz="2400" b="0" i="0" u="none" strike="noStrike" dirty="0" err="1">
                          <a:solidFill>
                            <a:srgbClr val="000000"/>
                          </a:solidFill>
                          <a:effectLst/>
                          <a:latin typeface="Calibri" panose="020F0502020204030204" pitchFamily="34" charset="0"/>
                        </a:rPr>
                        <a:t>biológica</a:t>
                      </a:r>
                      <a:endParaRPr lang="en-US" sz="2400" b="0" i="0" u="none" strike="noStrike" dirty="0">
                        <a:solidFill>
                          <a:srgbClr val="000000"/>
                        </a:solidFill>
                        <a:effectLst/>
                        <a:latin typeface="Calibri" panose="020F0502020204030204" pitchFamily="34" charset="0"/>
                      </a:endParaRP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52950132"/>
                  </a:ext>
                </a:extLst>
              </a:tr>
              <a:tr h="741045">
                <a:tc>
                  <a:txBody>
                    <a:bodyPr/>
                    <a:lstStyle/>
                    <a:p>
                      <a:pPr algn="l" fontAlgn="ctr"/>
                      <a:r>
                        <a:rPr lang="pt-BR" sz="2400" b="0" i="0" u="none" strike="noStrike" dirty="0">
                          <a:solidFill>
                            <a:srgbClr val="000000"/>
                          </a:solidFill>
                          <a:effectLst/>
                          <a:latin typeface="Calibri" panose="020F0502020204030204" pitchFamily="34" charset="0"/>
                        </a:rPr>
                        <a:t>Reporte de SAE – CEP e CRF</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864422902"/>
                  </a:ext>
                </a:extLst>
              </a:tr>
            </a:tbl>
          </a:graphicData>
        </a:graphic>
      </p:graphicFrame>
      <p:graphicFrame>
        <p:nvGraphicFramePr>
          <p:cNvPr id="8" name="Tabela 7">
            <a:extLst>
              <a:ext uri="{FF2B5EF4-FFF2-40B4-BE49-F238E27FC236}">
                <a16:creationId xmlns:a16="http://schemas.microsoft.com/office/drawing/2014/main" id="{C80DD6CB-8269-1477-F1FA-3DFB7B3666AB}"/>
              </a:ext>
            </a:extLst>
          </p:cNvPr>
          <p:cNvGraphicFramePr>
            <a:graphicFrameLocks noGrp="1"/>
          </p:cNvGraphicFramePr>
          <p:nvPr>
            <p:extLst>
              <p:ext uri="{D42A27DB-BD31-4B8C-83A1-F6EECF244321}">
                <p14:modId xmlns:p14="http://schemas.microsoft.com/office/powerpoint/2010/main" val="910445168"/>
              </p:ext>
            </p:extLst>
          </p:nvPr>
        </p:nvGraphicFramePr>
        <p:xfrm>
          <a:off x="959626" y="6357228"/>
          <a:ext cx="794906" cy="2964180"/>
        </p:xfrm>
        <a:graphic>
          <a:graphicData uri="http://schemas.openxmlformats.org/drawingml/2006/table">
            <a:tbl>
              <a:tblPr firstRow="1" bandRow="1">
                <a:tableStyleId>{5C22544A-7EE6-4342-B048-85BDC9FD1C3A}</a:tableStyleId>
              </a:tblPr>
              <a:tblGrid>
                <a:gridCol w="794906">
                  <a:extLst>
                    <a:ext uri="{9D8B030D-6E8A-4147-A177-3AD203B41FA5}">
                      <a16:colId xmlns:a16="http://schemas.microsoft.com/office/drawing/2014/main" val="2446124463"/>
                    </a:ext>
                  </a:extLst>
                </a:gridCol>
              </a:tblGrid>
              <a:tr h="2964180">
                <a:tc>
                  <a:txBody>
                    <a:bodyPr/>
                    <a:lstStyle/>
                    <a:p>
                      <a:pPr algn="ctr"/>
                      <a:r>
                        <a:rPr lang="pt-BR" sz="2800" dirty="0">
                          <a:latin typeface="Cambria" panose="02040503050406030204" pitchFamily="18" charset="0"/>
                          <a:ea typeface="Cambria" panose="02040503050406030204" pitchFamily="18" charset="0"/>
                        </a:rPr>
                        <a:t>Quinta Feira – </a:t>
                      </a:r>
                    </a:p>
                    <a:p>
                      <a:pPr algn="ctr"/>
                      <a:r>
                        <a:rPr lang="pt-BR" sz="2800" dirty="0">
                          <a:latin typeface="Cambria" panose="02040503050406030204" pitchFamily="18" charset="0"/>
                          <a:ea typeface="Cambria" panose="02040503050406030204" pitchFamily="18" charset="0"/>
                        </a:rPr>
                        <a:t>27/06/2024</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spTree>
    <p:extLst>
      <p:ext uri="{BB962C8B-B14F-4D97-AF65-F5344CB8AC3E}">
        <p14:creationId xmlns:p14="http://schemas.microsoft.com/office/powerpoint/2010/main" val="4137446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7FE605CA-3EBB-4BF0-97CA-30B9962B64E3}"/>
              </a:ext>
            </a:extLst>
          </p:cNvPr>
          <p:cNvSpPr/>
          <p:nvPr/>
        </p:nvSpPr>
        <p:spPr>
          <a:xfrm>
            <a:off x="0" y="0"/>
            <a:ext cx="7559675" cy="962517"/>
          </a:xfrm>
          <a:prstGeom prst="rect">
            <a:avLst/>
          </a:prstGeom>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5400000" scaled="1"/>
            <a:tileRect/>
          </a:gradFill>
          <a:ln>
            <a:solidFill>
              <a:srgbClr val="657C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dirty="0">
                <a:latin typeface="Tw Cen MT" panose="020B0602020104020603" pitchFamily="34" charset="0"/>
                <a:ea typeface="Cambria" panose="02040503050406030204" pitchFamily="18" charset="0"/>
              </a:rPr>
              <a:t>Visão geral</a:t>
            </a:r>
          </a:p>
        </p:txBody>
      </p:sp>
      <p:cxnSp>
        <p:nvCxnSpPr>
          <p:cNvPr id="10" name="Conector reto 9">
            <a:extLst>
              <a:ext uri="{FF2B5EF4-FFF2-40B4-BE49-F238E27FC236}">
                <a16:creationId xmlns:a16="http://schemas.microsoft.com/office/drawing/2014/main" id="{A31B1DA9-E9F2-4DA8-9EE3-6D2F1DFE3751}"/>
              </a:ext>
            </a:extLst>
          </p:cNvPr>
          <p:cNvCxnSpPr>
            <a:cxnSpLocks/>
          </p:cNvCxnSpPr>
          <p:nvPr/>
        </p:nvCxnSpPr>
        <p:spPr>
          <a:xfrm>
            <a:off x="769199" y="962517"/>
            <a:ext cx="0" cy="8658074"/>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3051C903-0F3A-46BE-B14B-31B4AD0CB25E}"/>
              </a:ext>
            </a:extLst>
          </p:cNvPr>
          <p:cNvCxnSpPr>
            <a:cxnSpLocks/>
          </p:cNvCxnSpPr>
          <p:nvPr/>
        </p:nvCxnSpPr>
        <p:spPr>
          <a:xfrm flipH="1">
            <a:off x="271894" y="10158001"/>
            <a:ext cx="7091432" cy="0"/>
          </a:xfrm>
          <a:prstGeom prst="line">
            <a:avLst/>
          </a:prstGeom>
          <a:ln w="28575">
            <a:solidFill>
              <a:srgbClr val="657C8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1577EE3E-833B-464E-9CA1-9840AF85E8C2}"/>
              </a:ext>
            </a:extLst>
          </p:cNvPr>
          <p:cNvCxnSpPr>
            <a:cxnSpLocks/>
          </p:cNvCxnSpPr>
          <p:nvPr/>
        </p:nvCxnSpPr>
        <p:spPr>
          <a:xfrm flipH="1">
            <a:off x="1" y="962517"/>
            <a:ext cx="7559674" cy="0"/>
          </a:xfrm>
          <a:prstGeom prst="line">
            <a:avLst/>
          </a:prstGeom>
          <a:ln w="76200">
            <a:solidFill>
              <a:srgbClr val="657C81"/>
            </a:solidFill>
          </a:ln>
        </p:spPr>
        <p:style>
          <a:lnRef idx="1">
            <a:schemeClr val="accent1"/>
          </a:lnRef>
          <a:fillRef idx="0">
            <a:schemeClr val="accent1"/>
          </a:fillRef>
          <a:effectRef idx="0">
            <a:schemeClr val="accent1"/>
          </a:effectRef>
          <a:fontRef idx="minor">
            <a:schemeClr val="tx1"/>
          </a:fontRef>
        </p:style>
      </p:cxnSp>
      <p:sp>
        <p:nvSpPr>
          <p:cNvPr id="19" name="Espaço Reservado para Número de Slide 18">
            <a:extLst>
              <a:ext uri="{FF2B5EF4-FFF2-40B4-BE49-F238E27FC236}">
                <a16:creationId xmlns:a16="http://schemas.microsoft.com/office/drawing/2014/main" id="{EF60BD30-8F7F-4A3D-98ED-9D4E3D63551B}"/>
              </a:ext>
            </a:extLst>
          </p:cNvPr>
          <p:cNvSpPr>
            <a:spLocks noGrp="1"/>
          </p:cNvSpPr>
          <p:nvPr>
            <p:ph type="sldNum" sz="quarter" idx="12"/>
          </p:nvPr>
        </p:nvSpPr>
        <p:spPr>
          <a:xfrm>
            <a:off x="5363083" y="10122573"/>
            <a:ext cx="1700927" cy="569240"/>
          </a:xfrm>
        </p:spPr>
        <p:txBody>
          <a:bodyPr/>
          <a:lstStyle/>
          <a:p>
            <a:fld id="{26D4EFE1-96C5-48D2-9EE3-768E9AF15393}" type="slidenum">
              <a:rPr lang="pt-BR" smtClean="0"/>
              <a:t>5</a:t>
            </a:fld>
            <a:endParaRPr lang="pt-BR"/>
          </a:p>
        </p:txBody>
      </p:sp>
      <p:graphicFrame>
        <p:nvGraphicFramePr>
          <p:cNvPr id="11" name="Tabela 10">
            <a:extLst>
              <a:ext uri="{FF2B5EF4-FFF2-40B4-BE49-F238E27FC236}">
                <a16:creationId xmlns:a16="http://schemas.microsoft.com/office/drawing/2014/main" id="{7BDBE09F-6205-2842-02EE-ABBA82C5F128}"/>
              </a:ext>
            </a:extLst>
          </p:cNvPr>
          <p:cNvGraphicFramePr>
            <a:graphicFrameLocks noGrp="1"/>
          </p:cNvGraphicFramePr>
          <p:nvPr>
            <p:extLst>
              <p:ext uri="{D42A27DB-BD31-4B8C-83A1-F6EECF244321}">
                <p14:modId xmlns:p14="http://schemas.microsoft.com/office/powerpoint/2010/main" val="2818872108"/>
              </p:ext>
            </p:extLst>
          </p:nvPr>
        </p:nvGraphicFramePr>
        <p:xfrm>
          <a:off x="1944958" y="3600863"/>
          <a:ext cx="5160812" cy="3705225"/>
        </p:xfrm>
        <a:graphic>
          <a:graphicData uri="http://schemas.openxmlformats.org/drawingml/2006/table">
            <a:tbl>
              <a:tblPr>
                <a:solidFill>
                  <a:srgbClr val="CCFFFF"/>
                </a:solidFill>
                <a:tableStyleId>{5C22544A-7EE6-4342-B048-85BDC9FD1C3A}</a:tableStyleId>
              </a:tblPr>
              <a:tblGrid>
                <a:gridCol w="5160812">
                  <a:extLst>
                    <a:ext uri="{9D8B030D-6E8A-4147-A177-3AD203B41FA5}">
                      <a16:colId xmlns:a16="http://schemas.microsoft.com/office/drawing/2014/main" val="2829593538"/>
                    </a:ext>
                  </a:extLst>
                </a:gridCol>
              </a:tblGrid>
              <a:tr h="741045">
                <a:tc>
                  <a:txBody>
                    <a:bodyPr/>
                    <a:lstStyle/>
                    <a:p>
                      <a:pPr algn="l" fontAlgn="ctr"/>
                      <a:r>
                        <a:rPr lang="pt-BR" sz="2400" b="0" i="0" u="none" strike="noStrike" dirty="0">
                          <a:solidFill>
                            <a:srgbClr val="000000"/>
                          </a:solidFill>
                          <a:effectLst/>
                          <a:latin typeface="Calibri" panose="020F0502020204030204" pitchFamily="34" charset="0"/>
                        </a:rPr>
                        <a:t>Processamento de amostra biológica</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041612909"/>
                  </a:ext>
                </a:extLst>
              </a:tr>
              <a:tr h="741045">
                <a:tc>
                  <a:txBody>
                    <a:bodyPr/>
                    <a:lstStyle/>
                    <a:p>
                      <a:pPr algn="l" fontAlgn="ctr"/>
                      <a:r>
                        <a:rPr lang="pt-BR" sz="2400" b="0" i="0" u="none" strike="noStrike" dirty="0">
                          <a:solidFill>
                            <a:srgbClr val="000000"/>
                          </a:solidFill>
                          <a:effectLst/>
                          <a:latin typeface="Calibri" panose="020F0502020204030204" pitchFamily="34" charset="0"/>
                        </a:rPr>
                        <a:t>Recebimento de medicações</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241370871"/>
                  </a:ext>
                </a:extLst>
              </a:tr>
              <a:tr h="741045">
                <a:tc>
                  <a:txBody>
                    <a:bodyPr/>
                    <a:lstStyle/>
                    <a:p>
                      <a:pPr algn="l" fontAlgn="ctr"/>
                      <a:r>
                        <a:rPr lang="en-US" sz="2400" b="0" i="0" u="none" strike="noStrike" dirty="0" err="1">
                          <a:solidFill>
                            <a:srgbClr val="000000"/>
                          </a:solidFill>
                          <a:effectLst/>
                          <a:latin typeface="Calibri" panose="020F0502020204030204" pitchFamily="34" charset="0"/>
                        </a:rPr>
                        <a:t>Resolução</a:t>
                      </a:r>
                      <a:r>
                        <a:rPr lang="en-US" sz="2400" b="0" i="0" u="none" strike="noStrike" dirty="0">
                          <a:solidFill>
                            <a:srgbClr val="000000"/>
                          </a:solidFill>
                          <a:effectLst/>
                          <a:latin typeface="Calibri" panose="020F0502020204030204" pitchFamily="34" charset="0"/>
                        </a:rPr>
                        <a:t> de </a:t>
                      </a:r>
                      <a:r>
                        <a:rPr lang="en-US" sz="2400" b="0" i="0" u="none" strike="noStrike" dirty="0" err="1">
                          <a:solidFill>
                            <a:srgbClr val="000000"/>
                          </a:solidFill>
                          <a:effectLst/>
                          <a:latin typeface="Calibri" panose="020F0502020204030204" pitchFamily="34" charset="0"/>
                        </a:rPr>
                        <a:t>problemas</a:t>
                      </a:r>
                      <a:r>
                        <a:rPr lang="en-US" sz="2400" b="0" i="0" u="none" strike="noStrike" dirty="0">
                          <a:solidFill>
                            <a:srgbClr val="000000"/>
                          </a:solidFill>
                          <a:effectLst/>
                          <a:latin typeface="Calibri" panose="020F0502020204030204" pitchFamily="34" charset="0"/>
                        </a:rPr>
                        <a:t> </a:t>
                      </a:r>
                      <a:r>
                        <a:rPr lang="en-US" sz="2400" b="0" i="0" u="none" strike="noStrike" dirty="0" err="1">
                          <a:solidFill>
                            <a:srgbClr val="000000"/>
                          </a:solidFill>
                          <a:effectLst/>
                          <a:latin typeface="Calibri" panose="020F0502020204030204" pitchFamily="34" charset="0"/>
                        </a:rPr>
                        <a:t>inesperados</a:t>
                      </a:r>
                      <a:endParaRPr lang="en-US" sz="2400" b="0" i="0" u="none" strike="noStrike" dirty="0">
                        <a:solidFill>
                          <a:srgbClr val="000000"/>
                        </a:solidFill>
                        <a:effectLst/>
                        <a:latin typeface="Calibri" panose="020F0502020204030204" pitchFamily="34" charset="0"/>
                      </a:endParaRP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152950132"/>
                  </a:ext>
                </a:extLst>
              </a:tr>
              <a:tr h="741045">
                <a:tc>
                  <a:txBody>
                    <a:bodyPr/>
                    <a:lstStyle/>
                    <a:p>
                      <a:pPr algn="l" fontAlgn="ctr"/>
                      <a:r>
                        <a:rPr lang="pt-BR" sz="2400" b="0" i="0" u="none" strike="noStrike" dirty="0">
                          <a:solidFill>
                            <a:srgbClr val="000000"/>
                          </a:solidFill>
                          <a:effectLst/>
                          <a:latin typeface="Calibri" panose="020F0502020204030204" pitchFamily="34" charset="0"/>
                        </a:rPr>
                        <a:t>Finalização das atividades</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3864422902"/>
                  </a:ext>
                </a:extLst>
              </a:tr>
              <a:tr h="741045">
                <a:tc>
                  <a:txBody>
                    <a:bodyPr/>
                    <a:lstStyle/>
                    <a:p>
                      <a:pPr algn="l" fontAlgn="ctr"/>
                      <a:r>
                        <a:rPr lang="pt-BR" sz="2400" b="0" i="0" u="none" strike="noStrike" dirty="0">
                          <a:solidFill>
                            <a:srgbClr val="000000"/>
                          </a:solidFill>
                          <a:effectLst/>
                          <a:latin typeface="Calibri" panose="020F0502020204030204" pitchFamily="34" charset="0"/>
                        </a:rPr>
                        <a:t>Encerramento</a:t>
                      </a:r>
                    </a:p>
                  </a:txBody>
                  <a:tcPr marL="9525" marR="9525" marT="9525" marB="0" anchor="ctr">
                    <a:gradFill flip="none" rotWithShape="1">
                      <a:gsLst>
                        <a:gs pos="0">
                          <a:srgbClr val="97AAAE">
                            <a:tint val="66000"/>
                            <a:satMod val="160000"/>
                          </a:srgbClr>
                        </a:gs>
                        <a:gs pos="50000">
                          <a:srgbClr val="97AAAE">
                            <a:tint val="44500"/>
                            <a:satMod val="160000"/>
                          </a:srgbClr>
                        </a:gs>
                        <a:gs pos="100000">
                          <a:srgbClr val="97AAAE">
                            <a:tint val="23500"/>
                            <a:satMod val="160000"/>
                          </a:srgbClr>
                        </a:gs>
                      </a:gsLst>
                      <a:lin ang="8100000" scaled="1"/>
                      <a:tileRect/>
                    </a:gradFill>
                  </a:tcPr>
                </a:tc>
                <a:extLst>
                  <a:ext uri="{0D108BD9-81ED-4DB2-BD59-A6C34878D82A}">
                    <a16:rowId xmlns:a16="http://schemas.microsoft.com/office/drawing/2014/main" val="977631045"/>
                  </a:ext>
                </a:extLst>
              </a:tr>
            </a:tbl>
          </a:graphicData>
        </a:graphic>
      </p:graphicFrame>
      <p:pic>
        <p:nvPicPr>
          <p:cNvPr id="3" name="Imagem 2">
            <a:extLst>
              <a:ext uri="{FF2B5EF4-FFF2-40B4-BE49-F238E27FC236}">
                <a16:creationId xmlns:a16="http://schemas.microsoft.com/office/drawing/2014/main" id="{8801C57A-A164-7B2E-6B3B-F80F6586B9C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27633" y1="32953" x2="27633" y2="32953"/>
                        <a14:foregroundMark x1="28967" y1="53706" x2="28967" y2="53706"/>
                        <a14:foregroundMark x1="41100" y1="47891" x2="41100" y2="47891"/>
                        <a14:foregroundMark x1="51933" y1="44698" x2="51933" y2="44698"/>
                        <a14:foregroundMark x1="53000" y1="51938" x2="53000" y2="51938"/>
                        <a14:foregroundMark x1="53533" y1="56442" x2="53533" y2="56442"/>
                        <a14:foregroundMark x1="64067" y1="47891" x2="64067" y2="47891"/>
                        <a14:foregroundMark x1="68033" y1="50570" x2="68033" y2="50570"/>
                        <a14:foregroundMark x1="70933" y1="49658" x2="70933" y2="49658"/>
                        <a14:foregroundMark x1="27900" y1="54162" x2="27900" y2="54162"/>
                        <a14:foregroundMark x1="27367" y1="52395" x2="27367" y2="52395"/>
                      </a14:backgroundRemoval>
                    </a14:imgEffect>
                    <a14:imgEffect>
                      <a14:sharpenSoften amount="50000"/>
                    </a14:imgEffect>
                  </a14:imgLayer>
                </a14:imgProps>
              </a:ext>
              <a:ext uri="{28A0092B-C50C-407E-A947-70E740481C1C}">
                <a14:useLocalDpi xmlns:a14="http://schemas.microsoft.com/office/drawing/2010/main" val="0"/>
              </a:ext>
            </a:extLst>
          </a:blip>
          <a:srcRect l="12359" t="12730" r="9926" b="17932"/>
          <a:stretch/>
        </p:blipFill>
        <p:spPr>
          <a:xfrm>
            <a:off x="3141332" y="10098184"/>
            <a:ext cx="1277010" cy="666144"/>
          </a:xfrm>
          <a:prstGeom prst="rect">
            <a:avLst/>
          </a:prstGeom>
        </p:spPr>
      </p:pic>
      <p:graphicFrame>
        <p:nvGraphicFramePr>
          <p:cNvPr id="4" name="Tabela 3">
            <a:extLst>
              <a:ext uri="{FF2B5EF4-FFF2-40B4-BE49-F238E27FC236}">
                <a16:creationId xmlns:a16="http://schemas.microsoft.com/office/drawing/2014/main" id="{3FF50F5D-2F4D-5BD9-4D61-B9FDDB5DEE02}"/>
              </a:ext>
            </a:extLst>
          </p:cNvPr>
          <p:cNvGraphicFramePr>
            <a:graphicFrameLocks noGrp="1"/>
          </p:cNvGraphicFramePr>
          <p:nvPr/>
        </p:nvGraphicFramePr>
        <p:xfrm>
          <a:off x="66401" y="1164921"/>
          <a:ext cx="636397" cy="8455665"/>
        </p:xfrm>
        <a:graphic>
          <a:graphicData uri="http://schemas.openxmlformats.org/drawingml/2006/table">
            <a:tbl>
              <a:tblPr firstRow="1" bandRow="1">
                <a:tableStyleId>{5C22544A-7EE6-4342-B048-85BDC9FD1C3A}</a:tableStyleId>
              </a:tblPr>
              <a:tblGrid>
                <a:gridCol w="636397">
                  <a:extLst>
                    <a:ext uri="{9D8B030D-6E8A-4147-A177-3AD203B41FA5}">
                      <a16:colId xmlns:a16="http://schemas.microsoft.com/office/drawing/2014/main" val="2446124463"/>
                    </a:ext>
                  </a:extLst>
                </a:gridCol>
              </a:tblGrid>
              <a:tr h="8455665">
                <a:tc>
                  <a:txBody>
                    <a:bodyPr/>
                    <a:lstStyle/>
                    <a:p>
                      <a:pPr algn="ctr"/>
                      <a:r>
                        <a:rPr lang="pt-BR" sz="2800" dirty="0">
                          <a:latin typeface="Cambria" panose="02040503050406030204" pitchFamily="18" charset="0"/>
                          <a:ea typeface="Cambria" panose="02040503050406030204" pitchFamily="18" charset="0"/>
                        </a:rPr>
                        <a:t>Imersão Prática - Simulador</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graphicFrame>
        <p:nvGraphicFramePr>
          <p:cNvPr id="6" name="Tabela 5">
            <a:extLst>
              <a:ext uri="{FF2B5EF4-FFF2-40B4-BE49-F238E27FC236}">
                <a16:creationId xmlns:a16="http://schemas.microsoft.com/office/drawing/2014/main" id="{D3DD04ED-6273-4E0E-1111-894A0F89998C}"/>
              </a:ext>
            </a:extLst>
          </p:cNvPr>
          <p:cNvGraphicFramePr>
            <a:graphicFrameLocks noGrp="1"/>
          </p:cNvGraphicFramePr>
          <p:nvPr>
            <p:extLst>
              <p:ext uri="{D42A27DB-BD31-4B8C-83A1-F6EECF244321}">
                <p14:modId xmlns:p14="http://schemas.microsoft.com/office/powerpoint/2010/main" val="815068682"/>
              </p:ext>
            </p:extLst>
          </p:nvPr>
        </p:nvGraphicFramePr>
        <p:xfrm>
          <a:off x="959626" y="3600864"/>
          <a:ext cx="794906" cy="3705224"/>
        </p:xfrm>
        <a:graphic>
          <a:graphicData uri="http://schemas.openxmlformats.org/drawingml/2006/table">
            <a:tbl>
              <a:tblPr firstRow="1" bandRow="1">
                <a:tableStyleId>{5C22544A-7EE6-4342-B048-85BDC9FD1C3A}</a:tableStyleId>
              </a:tblPr>
              <a:tblGrid>
                <a:gridCol w="794906">
                  <a:extLst>
                    <a:ext uri="{9D8B030D-6E8A-4147-A177-3AD203B41FA5}">
                      <a16:colId xmlns:a16="http://schemas.microsoft.com/office/drawing/2014/main" val="2446124463"/>
                    </a:ext>
                  </a:extLst>
                </a:gridCol>
              </a:tblGrid>
              <a:tr h="3705224">
                <a:tc>
                  <a:txBody>
                    <a:bodyPr/>
                    <a:lstStyle/>
                    <a:p>
                      <a:pPr algn="ctr"/>
                      <a:r>
                        <a:rPr lang="pt-BR" sz="2800" dirty="0">
                          <a:latin typeface="Cambria" panose="02040503050406030204" pitchFamily="18" charset="0"/>
                          <a:ea typeface="Cambria" panose="02040503050406030204" pitchFamily="18" charset="0"/>
                        </a:rPr>
                        <a:t>Sexta Feira – 28/06/2024</a:t>
                      </a:r>
                    </a:p>
                  </a:txBody>
                  <a:tcPr vert="vert270" anchor="ctr">
                    <a:gradFill flip="none" rotWithShape="1">
                      <a:gsLst>
                        <a:gs pos="0">
                          <a:srgbClr val="97AAAE">
                            <a:shade val="30000"/>
                            <a:satMod val="115000"/>
                          </a:srgbClr>
                        </a:gs>
                        <a:gs pos="50000">
                          <a:srgbClr val="97AAAE">
                            <a:shade val="67500"/>
                            <a:satMod val="115000"/>
                          </a:srgbClr>
                        </a:gs>
                        <a:gs pos="100000">
                          <a:srgbClr val="97AAAE">
                            <a:shade val="100000"/>
                            <a:satMod val="115000"/>
                          </a:srgbClr>
                        </a:gs>
                      </a:gsLst>
                      <a:lin ang="2700000" scaled="1"/>
                      <a:tileRect/>
                    </a:gradFill>
                  </a:tcPr>
                </a:tc>
                <a:extLst>
                  <a:ext uri="{0D108BD9-81ED-4DB2-BD59-A6C34878D82A}">
                    <a16:rowId xmlns:a16="http://schemas.microsoft.com/office/drawing/2014/main" val="639530661"/>
                  </a:ext>
                </a:extLst>
              </a:tr>
            </a:tbl>
          </a:graphicData>
        </a:graphic>
      </p:graphicFrame>
    </p:spTree>
    <p:extLst>
      <p:ext uri="{BB962C8B-B14F-4D97-AF65-F5344CB8AC3E}">
        <p14:creationId xmlns:p14="http://schemas.microsoft.com/office/powerpoint/2010/main" val="40233889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5018</TotalTime>
  <Words>255</Words>
  <Application>Microsoft Office PowerPoint</Application>
  <PresentationFormat>Personalizar</PresentationFormat>
  <Paragraphs>51</Paragraphs>
  <Slides>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5</vt:i4>
      </vt:variant>
    </vt:vector>
  </HeadingPairs>
  <TitlesOfParts>
    <vt:vector size="11" baseType="lpstr">
      <vt:lpstr>Arial</vt:lpstr>
      <vt:lpstr>Calibri</vt:lpstr>
      <vt:lpstr>Calibri Light</vt:lpstr>
      <vt:lpstr>Cambria</vt:lpstr>
      <vt:lpstr>Tw Cen MT</vt:lpstr>
      <vt:lpstr>Tema do Office</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CEP A 03</dc:creator>
  <cp:lastModifiedBy>CEP A 03</cp:lastModifiedBy>
  <cp:revision>67</cp:revision>
  <dcterms:created xsi:type="dcterms:W3CDTF">2022-10-10T17:53:35Z</dcterms:created>
  <dcterms:modified xsi:type="dcterms:W3CDTF">2024-02-02T15:09:19Z</dcterms:modified>
</cp:coreProperties>
</file>